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1" r:id="rId1"/>
  </p:sldMasterIdLst>
  <p:handoutMasterIdLst>
    <p:handoutMasterId r:id="rId21"/>
  </p:handoutMasterIdLst>
  <p:sldIdLst>
    <p:sldId id="266" r:id="rId2"/>
    <p:sldId id="308" r:id="rId3"/>
    <p:sldId id="256" r:id="rId4"/>
    <p:sldId id="309" r:id="rId5"/>
    <p:sldId id="257" r:id="rId6"/>
    <p:sldId id="259" r:id="rId7"/>
    <p:sldId id="261" r:id="rId8"/>
    <p:sldId id="315" r:id="rId9"/>
    <p:sldId id="316" r:id="rId10"/>
    <p:sldId id="301" r:id="rId11"/>
    <p:sldId id="260" r:id="rId12"/>
    <p:sldId id="303" r:id="rId13"/>
    <p:sldId id="304" r:id="rId14"/>
    <p:sldId id="265" r:id="rId15"/>
    <p:sldId id="305" r:id="rId16"/>
    <p:sldId id="312" r:id="rId17"/>
    <p:sldId id="314" r:id="rId18"/>
    <p:sldId id="313" r:id="rId19"/>
    <p:sldId id="310" r:id="rId20"/>
  </p:sldIdLst>
  <p:sldSz cx="12192000" cy="6858000"/>
  <p:notesSz cx="9309100" cy="705326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041" autoAdjust="0"/>
    <p:restoredTop sz="94660"/>
  </p:normalViewPr>
  <p:slideViewPr>
    <p:cSldViewPr snapToGrid="0">
      <p:cViewPr varScale="1">
        <p:scale>
          <a:sx n="87" d="100"/>
          <a:sy n="87" d="100"/>
        </p:scale>
        <p:origin x="11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A40407-290A-4C7B-B511-7DE78D3F7FCD}" type="doc">
      <dgm:prSet loTypeId="urn:microsoft.com/office/officeart/2005/8/layout/lProcess3" loCatId="process" qsTypeId="urn:microsoft.com/office/officeart/2005/8/quickstyle/simple2" qsCatId="simple" csTypeId="urn:microsoft.com/office/officeart/2005/8/colors/colorful1" csCatId="colorful" phldr="1"/>
      <dgm:spPr/>
      <dgm:t>
        <a:bodyPr/>
        <a:lstStyle/>
        <a:p>
          <a:pPr rtl="1"/>
          <a:endParaRPr lang="fa-IR"/>
        </a:p>
      </dgm:t>
    </dgm:pt>
    <dgm:pt modelId="{6AE9D9E6-1185-4DAD-81C7-00B767DFAB3E}">
      <dgm:prSet phldrT="[Text]"/>
      <dgm:spPr>
        <a:solidFill>
          <a:schemeClr val="accent2">
            <a:lumMod val="60000"/>
            <a:lumOff val="40000"/>
            <a:alpha val="90000"/>
          </a:schemeClr>
        </a:solidFill>
      </dgm:spPr>
      <dgm:t>
        <a:bodyPr/>
        <a:lstStyle/>
        <a:p>
          <a:pPr rtl="1"/>
          <a:r>
            <a:rPr lang="fa-IR" dirty="0">
              <a:solidFill>
                <a:schemeClr val="tx1"/>
              </a:solidFill>
              <a:latin typeface="IRAmir" panose="02000503000000020002" pitchFamily="2" charset="-78"/>
              <a:cs typeface="IRAmir" panose="02000503000000020002" pitchFamily="2" charset="-78"/>
            </a:rPr>
            <a:t>اینفومانیا</a:t>
          </a:r>
        </a:p>
      </dgm:t>
    </dgm:pt>
    <dgm:pt modelId="{E301CEAB-3C07-43FC-8D7E-30BC542703A8}" type="parTrans" cxnId="{06EDA3CE-20C1-40B9-B8A9-580635F5CAC2}">
      <dgm:prSet/>
      <dgm:spPr/>
      <dgm:t>
        <a:bodyPr/>
        <a:lstStyle/>
        <a:p>
          <a:pPr rtl="1"/>
          <a:endParaRPr lang="fa-IR">
            <a:solidFill>
              <a:schemeClr val="tx1"/>
            </a:solidFill>
            <a:latin typeface="IRAmir" panose="02000503000000020002" pitchFamily="2" charset="-78"/>
            <a:cs typeface="IRAmir" panose="02000503000000020002" pitchFamily="2" charset="-78"/>
          </a:endParaRPr>
        </a:p>
      </dgm:t>
    </dgm:pt>
    <dgm:pt modelId="{45DEC5D0-8E67-4A2B-AF83-78CEF0ACB749}" type="sibTrans" cxnId="{06EDA3CE-20C1-40B9-B8A9-580635F5CAC2}">
      <dgm:prSet/>
      <dgm:spPr/>
      <dgm:t>
        <a:bodyPr/>
        <a:lstStyle/>
        <a:p>
          <a:pPr rtl="1"/>
          <a:endParaRPr lang="fa-IR">
            <a:solidFill>
              <a:schemeClr val="tx1"/>
            </a:solidFill>
            <a:latin typeface="IRAmir" panose="02000503000000020002" pitchFamily="2" charset="-78"/>
            <a:cs typeface="IRAmir" panose="02000503000000020002" pitchFamily="2" charset="-78"/>
          </a:endParaRPr>
        </a:p>
      </dgm:t>
    </dgm:pt>
    <dgm:pt modelId="{CE35A87B-A62D-4922-9207-797A6D4621B4}">
      <dgm:prSet phldrT="[Text]"/>
      <dgm:spPr>
        <a:solidFill>
          <a:schemeClr val="accent3">
            <a:lumMod val="40000"/>
            <a:lumOff val="60000"/>
            <a:alpha val="90000"/>
          </a:schemeClr>
        </a:solidFill>
      </dgm:spPr>
      <dgm:t>
        <a:bodyPr/>
        <a:lstStyle/>
        <a:p>
          <a:pPr rtl="1"/>
          <a:r>
            <a:rPr lang="fa-IR" dirty="0">
              <a:solidFill>
                <a:schemeClr val="tx1"/>
              </a:solidFill>
              <a:latin typeface="IRAmir" panose="02000503000000020002" pitchFamily="2" charset="-78"/>
              <a:cs typeface="IRAmir" panose="02000503000000020002" pitchFamily="2" charset="-78"/>
            </a:rPr>
            <a:t>اینفودایت</a:t>
          </a:r>
        </a:p>
      </dgm:t>
    </dgm:pt>
    <dgm:pt modelId="{D39463E5-9ED3-437B-9CB0-8330FBD6C18C}" type="parTrans" cxnId="{B14C0F5A-E06A-4298-9DEA-F525C29C98CA}">
      <dgm:prSet/>
      <dgm:spPr/>
      <dgm:t>
        <a:bodyPr/>
        <a:lstStyle/>
        <a:p>
          <a:pPr rtl="1"/>
          <a:endParaRPr lang="fa-IR">
            <a:solidFill>
              <a:schemeClr val="tx1"/>
            </a:solidFill>
            <a:latin typeface="IRAmir" panose="02000503000000020002" pitchFamily="2" charset="-78"/>
            <a:cs typeface="IRAmir" panose="02000503000000020002" pitchFamily="2" charset="-78"/>
          </a:endParaRPr>
        </a:p>
      </dgm:t>
    </dgm:pt>
    <dgm:pt modelId="{E125AE33-8CE1-43CD-90BD-7FCFC5974473}" type="sibTrans" cxnId="{B14C0F5A-E06A-4298-9DEA-F525C29C98CA}">
      <dgm:prSet/>
      <dgm:spPr/>
      <dgm:t>
        <a:bodyPr/>
        <a:lstStyle/>
        <a:p>
          <a:pPr rtl="1"/>
          <a:endParaRPr lang="fa-IR">
            <a:solidFill>
              <a:schemeClr val="tx1"/>
            </a:solidFill>
            <a:latin typeface="IRAmir" panose="02000503000000020002" pitchFamily="2" charset="-78"/>
            <a:cs typeface="IRAmir" panose="02000503000000020002" pitchFamily="2" charset="-78"/>
          </a:endParaRPr>
        </a:p>
      </dgm:t>
    </dgm:pt>
    <dgm:pt modelId="{91291FAE-AEB1-4042-86DE-0856F05CBBC4}">
      <dgm:prSet phldrT="[Text]"/>
      <dgm:spPr/>
      <dgm:t>
        <a:bodyPr/>
        <a:lstStyle/>
        <a:p>
          <a:pPr rtl="1"/>
          <a:r>
            <a:rPr lang="fa-IR" dirty="0">
              <a:solidFill>
                <a:schemeClr val="bg1"/>
              </a:solidFill>
              <a:latin typeface="IRAmir" panose="02000503000000020002" pitchFamily="2" charset="-78"/>
              <a:cs typeface="IRAmir" panose="02000503000000020002" pitchFamily="2" charset="-78"/>
            </a:rPr>
            <a:t>اینفودمی</a:t>
          </a:r>
        </a:p>
      </dgm:t>
    </dgm:pt>
    <dgm:pt modelId="{301CF1E6-3A4D-437B-BFD5-6ABC826C5433}" type="sibTrans" cxnId="{3AF1E96F-0707-4894-8041-34DFEE624A22}">
      <dgm:prSet/>
      <dgm:spPr/>
      <dgm:t>
        <a:bodyPr/>
        <a:lstStyle/>
        <a:p>
          <a:pPr rtl="1"/>
          <a:endParaRPr lang="fa-IR">
            <a:solidFill>
              <a:schemeClr val="tx1"/>
            </a:solidFill>
            <a:latin typeface="IRAmir" panose="02000503000000020002" pitchFamily="2" charset="-78"/>
            <a:cs typeface="IRAmir" panose="02000503000000020002" pitchFamily="2" charset="-78"/>
          </a:endParaRPr>
        </a:p>
      </dgm:t>
    </dgm:pt>
    <dgm:pt modelId="{34A44001-15C9-4BF7-A820-17CC517AE494}" type="parTrans" cxnId="{3AF1E96F-0707-4894-8041-34DFEE624A22}">
      <dgm:prSet/>
      <dgm:spPr/>
      <dgm:t>
        <a:bodyPr/>
        <a:lstStyle/>
        <a:p>
          <a:pPr rtl="1"/>
          <a:endParaRPr lang="fa-IR">
            <a:solidFill>
              <a:schemeClr val="tx1"/>
            </a:solidFill>
            <a:latin typeface="IRAmir" panose="02000503000000020002" pitchFamily="2" charset="-78"/>
            <a:cs typeface="IRAmir" panose="02000503000000020002" pitchFamily="2" charset="-78"/>
          </a:endParaRPr>
        </a:p>
      </dgm:t>
    </dgm:pt>
    <dgm:pt modelId="{60E27CF8-8064-40B3-85BA-B5615C197429}" type="pres">
      <dgm:prSet presAssocID="{9FA40407-290A-4C7B-B511-7DE78D3F7FCD}" presName="Name0" presStyleCnt="0">
        <dgm:presLayoutVars>
          <dgm:chPref val="3"/>
          <dgm:dir/>
          <dgm:animLvl val="lvl"/>
          <dgm:resizeHandles/>
        </dgm:presLayoutVars>
      </dgm:prSet>
      <dgm:spPr/>
    </dgm:pt>
    <dgm:pt modelId="{FEA37BD5-C438-4D67-B5A9-4A2031F13641}" type="pres">
      <dgm:prSet presAssocID="{91291FAE-AEB1-4042-86DE-0856F05CBBC4}" presName="horFlow" presStyleCnt="0"/>
      <dgm:spPr/>
    </dgm:pt>
    <dgm:pt modelId="{267402F0-E8F0-4196-8595-37214F7CE255}" type="pres">
      <dgm:prSet presAssocID="{91291FAE-AEB1-4042-86DE-0856F05CBBC4}" presName="bigChev" presStyleLbl="node1" presStyleIdx="0" presStyleCnt="1"/>
      <dgm:spPr/>
    </dgm:pt>
    <dgm:pt modelId="{554C89FC-4D4B-4998-8DB4-7EC3E9340726}" type="pres">
      <dgm:prSet presAssocID="{E301CEAB-3C07-43FC-8D7E-30BC542703A8}" presName="parTrans" presStyleCnt="0"/>
      <dgm:spPr/>
    </dgm:pt>
    <dgm:pt modelId="{4325656A-915D-4249-A40D-754C39B7E71A}" type="pres">
      <dgm:prSet presAssocID="{6AE9D9E6-1185-4DAD-81C7-00B767DFAB3E}" presName="node" presStyleLbl="alignAccFollowNode1" presStyleIdx="0" presStyleCnt="2">
        <dgm:presLayoutVars>
          <dgm:bulletEnabled val="1"/>
        </dgm:presLayoutVars>
      </dgm:prSet>
      <dgm:spPr/>
    </dgm:pt>
    <dgm:pt modelId="{B89A4F50-7FDD-4692-B35E-1FEE22276072}" type="pres">
      <dgm:prSet presAssocID="{45DEC5D0-8E67-4A2B-AF83-78CEF0ACB749}" presName="sibTrans" presStyleCnt="0"/>
      <dgm:spPr/>
    </dgm:pt>
    <dgm:pt modelId="{FD482867-7B11-4121-9D5B-E4B89817D332}" type="pres">
      <dgm:prSet presAssocID="{CE35A87B-A62D-4922-9207-797A6D4621B4}" presName="node" presStyleLbl="alignAccFollowNode1" presStyleIdx="1" presStyleCnt="2">
        <dgm:presLayoutVars>
          <dgm:bulletEnabled val="1"/>
        </dgm:presLayoutVars>
      </dgm:prSet>
      <dgm:spPr/>
    </dgm:pt>
  </dgm:ptLst>
  <dgm:cxnLst>
    <dgm:cxn modelId="{3AF1E96F-0707-4894-8041-34DFEE624A22}" srcId="{9FA40407-290A-4C7B-B511-7DE78D3F7FCD}" destId="{91291FAE-AEB1-4042-86DE-0856F05CBBC4}" srcOrd="0" destOrd="0" parTransId="{34A44001-15C9-4BF7-A820-17CC517AE494}" sibTransId="{301CF1E6-3A4D-437B-BFD5-6ABC826C5433}"/>
    <dgm:cxn modelId="{EA7C1C79-4469-4A00-9738-636EC70896A4}" type="presOf" srcId="{9FA40407-290A-4C7B-B511-7DE78D3F7FCD}" destId="{60E27CF8-8064-40B3-85BA-B5615C197429}" srcOrd="0" destOrd="0" presId="urn:microsoft.com/office/officeart/2005/8/layout/lProcess3"/>
    <dgm:cxn modelId="{B14C0F5A-E06A-4298-9DEA-F525C29C98CA}" srcId="{91291FAE-AEB1-4042-86DE-0856F05CBBC4}" destId="{CE35A87B-A62D-4922-9207-797A6D4621B4}" srcOrd="1" destOrd="0" parTransId="{D39463E5-9ED3-437B-9CB0-8330FBD6C18C}" sibTransId="{E125AE33-8CE1-43CD-90BD-7FCFC5974473}"/>
    <dgm:cxn modelId="{89838FB9-8A95-4907-A606-5021E72FD329}" type="presOf" srcId="{CE35A87B-A62D-4922-9207-797A6D4621B4}" destId="{FD482867-7B11-4121-9D5B-E4B89817D332}" srcOrd="0" destOrd="0" presId="urn:microsoft.com/office/officeart/2005/8/layout/lProcess3"/>
    <dgm:cxn modelId="{7BE269CA-0139-41A3-B640-CC724E21DA82}" type="presOf" srcId="{91291FAE-AEB1-4042-86DE-0856F05CBBC4}" destId="{267402F0-E8F0-4196-8595-37214F7CE255}" srcOrd="0" destOrd="0" presId="urn:microsoft.com/office/officeart/2005/8/layout/lProcess3"/>
    <dgm:cxn modelId="{06EDA3CE-20C1-40B9-B8A9-580635F5CAC2}" srcId="{91291FAE-AEB1-4042-86DE-0856F05CBBC4}" destId="{6AE9D9E6-1185-4DAD-81C7-00B767DFAB3E}" srcOrd="0" destOrd="0" parTransId="{E301CEAB-3C07-43FC-8D7E-30BC542703A8}" sibTransId="{45DEC5D0-8E67-4A2B-AF83-78CEF0ACB749}"/>
    <dgm:cxn modelId="{EF3E31EB-95B6-4182-A1BF-F25C2EB1C730}" type="presOf" srcId="{6AE9D9E6-1185-4DAD-81C7-00B767DFAB3E}" destId="{4325656A-915D-4249-A40D-754C39B7E71A}" srcOrd="0" destOrd="0" presId="urn:microsoft.com/office/officeart/2005/8/layout/lProcess3"/>
    <dgm:cxn modelId="{59A70A4F-7CFE-4D30-B95B-97B95A384F40}" type="presParOf" srcId="{60E27CF8-8064-40B3-85BA-B5615C197429}" destId="{FEA37BD5-C438-4D67-B5A9-4A2031F13641}" srcOrd="0" destOrd="0" presId="urn:microsoft.com/office/officeart/2005/8/layout/lProcess3"/>
    <dgm:cxn modelId="{C7296ED0-1DF7-414C-8EE0-E05883563CD4}" type="presParOf" srcId="{FEA37BD5-C438-4D67-B5A9-4A2031F13641}" destId="{267402F0-E8F0-4196-8595-37214F7CE255}" srcOrd="0" destOrd="0" presId="urn:microsoft.com/office/officeart/2005/8/layout/lProcess3"/>
    <dgm:cxn modelId="{FB6B3D91-D245-4EAB-B4AC-DE4A162395E9}" type="presParOf" srcId="{FEA37BD5-C438-4D67-B5A9-4A2031F13641}" destId="{554C89FC-4D4B-4998-8DB4-7EC3E9340726}" srcOrd="1" destOrd="0" presId="urn:microsoft.com/office/officeart/2005/8/layout/lProcess3"/>
    <dgm:cxn modelId="{66D9D201-F24C-4D24-B3C4-06231E3AD826}" type="presParOf" srcId="{FEA37BD5-C438-4D67-B5A9-4A2031F13641}" destId="{4325656A-915D-4249-A40D-754C39B7E71A}" srcOrd="2" destOrd="0" presId="urn:microsoft.com/office/officeart/2005/8/layout/lProcess3"/>
    <dgm:cxn modelId="{E939E139-4AD0-461B-AF53-D8BE0D1F9BF3}" type="presParOf" srcId="{FEA37BD5-C438-4D67-B5A9-4A2031F13641}" destId="{B89A4F50-7FDD-4692-B35E-1FEE22276072}" srcOrd="3" destOrd="0" presId="urn:microsoft.com/office/officeart/2005/8/layout/lProcess3"/>
    <dgm:cxn modelId="{BDB5CCC6-AB91-4C4B-9ACF-F115A6245F38}" type="presParOf" srcId="{FEA37BD5-C438-4D67-B5A9-4A2031F13641}" destId="{FD482867-7B11-4121-9D5B-E4B89817D332}" srcOrd="4"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AF6DAD-2288-45D8-8E7B-43D56195EA59}" type="doc">
      <dgm:prSet loTypeId="urn:microsoft.com/office/officeart/2011/layout/CircleProcess" loCatId="process" qsTypeId="urn:microsoft.com/office/officeart/2005/8/quickstyle/simple1" qsCatId="simple" csTypeId="urn:microsoft.com/office/officeart/2005/8/colors/colorful1" csCatId="colorful" phldr="1"/>
      <dgm:spPr/>
      <dgm:t>
        <a:bodyPr/>
        <a:lstStyle/>
        <a:p>
          <a:endParaRPr lang="en-US"/>
        </a:p>
      </dgm:t>
    </dgm:pt>
    <dgm:pt modelId="{2E87CEDD-2783-4C0C-BDED-896256A1D36A}">
      <dgm:prSet phldrT="[Text]" custT="1"/>
      <dgm:spPr/>
      <dgm:t>
        <a:bodyPr/>
        <a:lstStyle/>
        <a:p>
          <a:r>
            <a:rPr lang="ar-SA" sz="2400" b="1" cap="none" spc="0">
              <a:ln w="0"/>
              <a:solidFill>
                <a:sysClr val="windowText" lastClr="000000"/>
              </a:solidFill>
              <a:effectLst/>
              <a:latin typeface="IRBadr" panose="02000506000000020002" pitchFamily="2" charset="-78"/>
              <a:cs typeface="IRBadr" panose="02000506000000020002" pitchFamily="2" charset="-78"/>
            </a:rPr>
            <a:t>سکوت، انکار و تأخیر</a:t>
          </a:r>
          <a:r>
            <a:rPr lang="fa-IR" sz="2400" b="1" cap="none" spc="0">
              <a:ln w="0"/>
              <a:solidFill>
                <a:sysClr val="windowText" lastClr="000000"/>
              </a:solidFill>
              <a:effectLst/>
              <a:latin typeface="IRBadr" panose="02000506000000020002" pitchFamily="2" charset="-78"/>
              <a:cs typeface="IRBadr" panose="02000506000000020002" pitchFamily="2" charset="-78"/>
            </a:rPr>
            <a:t> خبری</a:t>
          </a:r>
          <a:endParaRPr lang="en-US" sz="2400" b="1" cap="none" spc="0">
            <a:ln w="0"/>
            <a:solidFill>
              <a:sysClr val="windowText" lastClr="000000"/>
            </a:solidFill>
            <a:effectLst/>
            <a:latin typeface="IRBadr" panose="02000506000000020002" pitchFamily="2" charset="-78"/>
            <a:cs typeface="IRBadr" panose="02000506000000020002" pitchFamily="2" charset="-78"/>
          </a:endParaRPr>
        </a:p>
      </dgm:t>
    </dgm:pt>
    <dgm:pt modelId="{CD277BA1-D586-4CF0-A0DD-4C3BADCC03E6}" type="parTrans" cxnId="{F91C48E9-12DE-4F6B-AA40-6D4928E594F6}">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C4A81320-64AD-48B2-A73E-04062B6C7F6A}" type="sibTrans" cxnId="{F91C48E9-12DE-4F6B-AA40-6D4928E594F6}">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6A9FE4C7-67D6-4A2B-B961-BC89AE316406}">
      <dgm:prSet phldrT="[Text]" custT="1"/>
      <dgm:spPr/>
      <dgm:t>
        <a:bodyPr/>
        <a:lstStyle/>
        <a:p>
          <a:r>
            <a:rPr lang="fa-IR" sz="2400" b="1" cap="none" spc="0">
              <a:ln w="0"/>
              <a:solidFill>
                <a:sysClr val="windowText" lastClr="000000"/>
              </a:solidFill>
              <a:effectLst/>
              <a:latin typeface="IRBadr" panose="02000506000000020002" pitchFamily="2" charset="-78"/>
              <a:cs typeface="IRBadr" panose="02000506000000020002" pitchFamily="2" charset="-78"/>
            </a:rPr>
            <a:t>تولید و انتشار اینفودمی</a:t>
          </a:r>
          <a:endParaRPr lang="en-US" sz="2400" b="1" cap="none" spc="0">
            <a:ln w="0"/>
            <a:solidFill>
              <a:sysClr val="windowText" lastClr="000000"/>
            </a:solidFill>
            <a:effectLst/>
            <a:latin typeface="IRBadr" panose="02000506000000020002" pitchFamily="2" charset="-78"/>
            <a:cs typeface="IRBadr" panose="02000506000000020002" pitchFamily="2" charset="-78"/>
          </a:endParaRPr>
        </a:p>
      </dgm:t>
    </dgm:pt>
    <dgm:pt modelId="{30AD62AC-2DDB-4794-A708-1AC0275E871C}" type="parTrans" cxnId="{E02540DC-D399-44BB-A99B-F8288C947AE9}">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112CED05-7812-41BA-A027-A96F0AF6C21C}" type="sibTrans" cxnId="{E02540DC-D399-44BB-A99B-F8288C947AE9}">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8B946925-5592-426D-A480-2E3E89C77C03}">
      <dgm:prSet custT="1"/>
      <dgm:spPr/>
      <dgm:t>
        <a:bodyPr/>
        <a:lstStyle/>
        <a:p>
          <a:r>
            <a:rPr lang="ar-SA" sz="2000" b="1" cap="none" spc="0">
              <a:ln w="0"/>
              <a:solidFill>
                <a:sysClr val="windowText" lastClr="000000"/>
              </a:solidFill>
              <a:effectLst/>
              <a:latin typeface="IRBadr" panose="02000506000000020002" pitchFamily="2" charset="-78"/>
              <a:cs typeface="IRBadr" panose="02000506000000020002" pitchFamily="2" charset="-78"/>
            </a:rPr>
            <a:t>کاهش اعتماد عمومی </a:t>
          </a:r>
          <a:r>
            <a:rPr lang="fa-IR" sz="2000" b="1" cap="none" spc="0">
              <a:ln w="0"/>
              <a:solidFill>
                <a:sysClr val="windowText" lastClr="000000"/>
              </a:solidFill>
              <a:effectLst/>
              <a:latin typeface="IRBadr" panose="02000506000000020002" pitchFamily="2" charset="-78"/>
              <a:cs typeface="IRBadr" panose="02000506000000020002" pitchFamily="2" charset="-78"/>
            </a:rPr>
            <a:t> به نهادهای رسمی</a:t>
          </a:r>
          <a:endParaRPr lang="en-US" sz="2000" b="1" cap="none" spc="0">
            <a:ln w="0"/>
            <a:solidFill>
              <a:sysClr val="windowText" lastClr="000000"/>
            </a:solidFill>
            <a:effectLst/>
            <a:latin typeface="IRBadr" panose="02000506000000020002" pitchFamily="2" charset="-78"/>
            <a:cs typeface="IRBadr" panose="02000506000000020002" pitchFamily="2" charset="-78"/>
          </a:endParaRPr>
        </a:p>
      </dgm:t>
    </dgm:pt>
    <dgm:pt modelId="{EE075563-EFE9-45CF-8BA0-8F87F3B87EEA}" type="parTrans" cxnId="{90C96B0E-E257-4BA1-90A8-B7E6F6BC9499}">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FB5AAABD-F242-43AC-AEE1-B6A7A1B54BE2}" type="sibTrans" cxnId="{90C96B0E-E257-4BA1-90A8-B7E6F6BC9499}">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5307BB04-2246-4DDB-9452-F07132897471}">
      <dgm:prSet custT="1"/>
      <dgm:spPr/>
      <dgm:t>
        <a:bodyPr/>
        <a:lstStyle/>
        <a:p>
          <a:pPr rtl="1">
            <a:buFont typeface="+mj-lt"/>
            <a:buNone/>
          </a:pPr>
          <a:r>
            <a:rPr lang="ar-SA" sz="2400" b="1" cap="none" spc="0">
              <a:ln w="0"/>
              <a:solidFill>
                <a:sysClr val="windowText" lastClr="000000"/>
              </a:solidFill>
              <a:effectLst/>
              <a:latin typeface="IRBadr" panose="02000506000000020002" pitchFamily="2" charset="-78"/>
              <a:cs typeface="IRBadr" panose="02000506000000020002" pitchFamily="2" charset="-78"/>
            </a:rPr>
            <a:t>کوچ مردم به شبکه های اجتماعی</a:t>
          </a:r>
          <a:endParaRPr lang="en-US" sz="2400" b="1" cap="none" spc="0">
            <a:ln w="0"/>
            <a:solidFill>
              <a:sysClr val="windowText" lastClr="000000"/>
            </a:solidFill>
            <a:effectLst/>
            <a:latin typeface="IRBadr" panose="02000506000000020002" pitchFamily="2" charset="-78"/>
            <a:cs typeface="IRBadr" panose="02000506000000020002" pitchFamily="2" charset="-78"/>
          </a:endParaRPr>
        </a:p>
      </dgm:t>
    </dgm:pt>
    <dgm:pt modelId="{9B64EA15-D786-4000-AB9F-53053D0FE82A}" type="parTrans" cxnId="{EE477DFC-5B86-4621-BF16-811462968174}">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6C91B2D3-C2D1-4F84-90EE-267BB02CF7C2}" type="sibTrans" cxnId="{EE477DFC-5B86-4621-BF16-811462968174}">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BE77FF8D-B3D1-4ED9-9FEA-235E8799196D}">
      <dgm:prSet custT="1"/>
      <dgm:spPr/>
      <dgm:t>
        <a:bodyPr/>
        <a:lstStyle/>
        <a:p>
          <a:r>
            <a:rPr lang="fa-IR" sz="2400" b="1" cap="none" spc="0">
              <a:ln w="0"/>
              <a:solidFill>
                <a:sysClr val="windowText" lastClr="000000"/>
              </a:solidFill>
              <a:effectLst/>
              <a:latin typeface="IRBadr" panose="02000506000000020002" pitchFamily="2" charset="-78"/>
              <a:cs typeface="IRBadr" panose="02000506000000020002" pitchFamily="2" charset="-78"/>
            </a:rPr>
            <a:t>فضای ابهام و نادانستگی</a:t>
          </a:r>
          <a:endParaRPr lang="en-US" sz="2400" b="1" cap="none" spc="0">
            <a:ln w="0"/>
            <a:solidFill>
              <a:sysClr val="windowText" lastClr="000000"/>
            </a:solidFill>
            <a:effectLst/>
            <a:latin typeface="IRBadr" panose="02000506000000020002" pitchFamily="2" charset="-78"/>
            <a:cs typeface="IRBadr" panose="02000506000000020002" pitchFamily="2" charset="-78"/>
          </a:endParaRPr>
        </a:p>
      </dgm:t>
    </dgm:pt>
    <dgm:pt modelId="{2C700C16-C178-44B0-8E21-69BD00FA1CB9}" type="parTrans" cxnId="{5947421F-36E9-4574-BDCA-E56109385CB7}">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0FFB35A1-D521-48D7-98CA-25BAD2A00DEC}" type="sibTrans" cxnId="{5947421F-36E9-4574-BDCA-E56109385CB7}">
      <dgm:prSet/>
      <dgm:spPr/>
      <dgm:t>
        <a:bodyPr/>
        <a:lstStyle/>
        <a:p>
          <a:endParaRPr lang="en-US" sz="4800" b="1" cap="none" spc="0">
            <a:ln w="0">
              <a:noFill/>
            </a:ln>
            <a:solidFill>
              <a:sysClr val="windowText" lastClr="000000"/>
            </a:solidFill>
            <a:effectLst/>
            <a:latin typeface="IRBadr" panose="02000506000000020002" pitchFamily="2" charset="-78"/>
            <a:cs typeface="IRBadr" panose="02000506000000020002" pitchFamily="2" charset="-78"/>
          </a:endParaRPr>
        </a:p>
      </dgm:t>
    </dgm:pt>
    <dgm:pt modelId="{1100AB45-ED31-4836-ACA9-D76283FF84A1}" type="pres">
      <dgm:prSet presAssocID="{43AF6DAD-2288-45D8-8E7B-43D56195EA59}" presName="Name0" presStyleCnt="0">
        <dgm:presLayoutVars>
          <dgm:chMax val="11"/>
          <dgm:chPref val="11"/>
          <dgm:dir/>
          <dgm:resizeHandles/>
        </dgm:presLayoutVars>
      </dgm:prSet>
      <dgm:spPr/>
    </dgm:pt>
    <dgm:pt modelId="{428D29FD-6FAD-4B80-87A8-5FE48DF66EC4}" type="pres">
      <dgm:prSet presAssocID="{6A9FE4C7-67D6-4A2B-B961-BC89AE316406}" presName="Accent5" presStyleCnt="0"/>
      <dgm:spPr/>
    </dgm:pt>
    <dgm:pt modelId="{F8EF7CAD-181C-4AE4-BAED-A26D9D86EE81}" type="pres">
      <dgm:prSet presAssocID="{6A9FE4C7-67D6-4A2B-B961-BC89AE316406}" presName="Accent" presStyleLbl="node1" presStyleIdx="0" presStyleCnt="5"/>
      <dgm:spPr/>
    </dgm:pt>
    <dgm:pt modelId="{C1AE2085-3310-4954-989D-DFB63A9F62F4}" type="pres">
      <dgm:prSet presAssocID="{6A9FE4C7-67D6-4A2B-B961-BC89AE316406}" presName="ParentBackground5" presStyleCnt="0"/>
      <dgm:spPr/>
    </dgm:pt>
    <dgm:pt modelId="{644FAC3B-AE7A-4317-8608-511FABA49ABC}" type="pres">
      <dgm:prSet presAssocID="{6A9FE4C7-67D6-4A2B-B961-BC89AE316406}" presName="ParentBackground" presStyleLbl="fgAcc1" presStyleIdx="0" presStyleCnt="5"/>
      <dgm:spPr/>
    </dgm:pt>
    <dgm:pt modelId="{948EA300-BF40-4BA6-B317-0B79B539DD46}" type="pres">
      <dgm:prSet presAssocID="{6A9FE4C7-67D6-4A2B-B961-BC89AE316406}" presName="Parent5" presStyleLbl="revTx" presStyleIdx="0" presStyleCnt="0">
        <dgm:presLayoutVars>
          <dgm:chMax val="1"/>
          <dgm:chPref val="1"/>
          <dgm:bulletEnabled val="1"/>
        </dgm:presLayoutVars>
      </dgm:prSet>
      <dgm:spPr/>
    </dgm:pt>
    <dgm:pt modelId="{81507DE0-5713-4607-BEFC-D23485514E35}" type="pres">
      <dgm:prSet presAssocID="{BE77FF8D-B3D1-4ED9-9FEA-235E8799196D}" presName="Accent4" presStyleCnt="0"/>
      <dgm:spPr/>
    </dgm:pt>
    <dgm:pt modelId="{829F4175-D411-4A65-B95D-65231E8F9634}" type="pres">
      <dgm:prSet presAssocID="{BE77FF8D-B3D1-4ED9-9FEA-235E8799196D}" presName="Accent" presStyleLbl="node1" presStyleIdx="1" presStyleCnt="5"/>
      <dgm:spPr/>
    </dgm:pt>
    <dgm:pt modelId="{C4E60593-9956-40EE-9FB2-5B731794E823}" type="pres">
      <dgm:prSet presAssocID="{BE77FF8D-B3D1-4ED9-9FEA-235E8799196D}" presName="ParentBackground4" presStyleCnt="0"/>
      <dgm:spPr/>
    </dgm:pt>
    <dgm:pt modelId="{DDBED0FD-0ED4-40FE-BE97-2583ACA0BF19}" type="pres">
      <dgm:prSet presAssocID="{BE77FF8D-B3D1-4ED9-9FEA-235E8799196D}" presName="ParentBackground" presStyleLbl="fgAcc1" presStyleIdx="1" presStyleCnt="5"/>
      <dgm:spPr/>
    </dgm:pt>
    <dgm:pt modelId="{06BB4C10-2F68-4470-BBFE-7E42EDB0AB13}" type="pres">
      <dgm:prSet presAssocID="{BE77FF8D-B3D1-4ED9-9FEA-235E8799196D}" presName="Parent4" presStyleLbl="revTx" presStyleIdx="0" presStyleCnt="0">
        <dgm:presLayoutVars>
          <dgm:chMax val="1"/>
          <dgm:chPref val="1"/>
          <dgm:bulletEnabled val="1"/>
        </dgm:presLayoutVars>
      </dgm:prSet>
      <dgm:spPr/>
    </dgm:pt>
    <dgm:pt modelId="{65F4079D-AE90-4F9D-A9FD-CDFEE492B4FC}" type="pres">
      <dgm:prSet presAssocID="{5307BB04-2246-4DDB-9452-F07132897471}" presName="Accent3" presStyleCnt="0"/>
      <dgm:spPr/>
    </dgm:pt>
    <dgm:pt modelId="{444C4C87-1479-4AC6-B758-23FE7734102A}" type="pres">
      <dgm:prSet presAssocID="{5307BB04-2246-4DDB-9452-F07132897471}" presName="Accent" presStyleLbl="node1" presStyleIdx="2" presStyleCnt="5"/>
      <dgm:spPr/>
    </dgm:pt>
    <dgm:pt modelId="{7C404CFA-3D0F-47B8-AD12-B96C53B73D33}" type="pres">
      <dgm:prSet presAssocID="{5307BB04-2246-4DDB-9452-F07132897471}" presName="ParentBackground3" presStyleCnt="0"/>
      <dgm:spPr/>
    </dgm:pt>
    <dgm:pt modelId="{F5AF9AC0-BBBF-417C-862C-EE6678466676}" type="pres">
      <dgm:prSet presAssocID="{5307BB04-2246-4DDB-9452-F07132897471}" presName="ParentBackground" presStyleLbl="fgAcc1" presStyleIdx="2" presStyleCnt="5"/>
      <dgm:spPr/>
    </dgm:pt>
    <dgm:pt modelId="{C78BD4D8-7644-4898-B4DA-C52CA1F01707}" type="pres">
      <dgm:prSet presAssocID="{5307BB04-2246-4DDB-9452-F07132897471}" presName="Parent3" presStyleLbl="revTx" presStyleIdx="0" presStyleCnt="0">
        <dgm:presLayoutVars>
          <dgm:chMax val="1"/>
          <dgm:chPref val="1"/>
          <dgm:bulletEnabled val="1"/>
        </dgm:presLayoutVars>
      </dgm:prSet>
      <dgm:spPr/>
    </dgm:pt>
    <dgm:pt modelId="{F75C6245-5E01-4433-BB13-AB6C3B978804}" type="pres">
      <dgm:prSet presAssocID="{8B946925-5592-426D-A480-2E3E89C77C03}" presName="Accent2" presStyleCnt="0"/>
      <dgm:spPr/>
    </dgm:pt>
    <dgm:pt modelId="{1F239B6F-032B-41C9-87A2-0F2A523E0CAB}" type="pres">
      <dgm:prSet presAssocID="{8B946925-5592-426D-A480-2E3E89C77C03}" presName="Accent" presStyleLbl="node1" presStyleIdx="3" presStyleCnt="5"/>
      <dgm:spPr/>
    </dgm:pt>
    <dgm:pt modelId="{64CA1C5A-597A-4D60-937C-11DDD2A36796}" type="pres">
      <dgm:prSet presAssocID="{8B946925-5592-426D-A480-2E3E89C77C03}" presName="ParentBackground2" presStyleCnt="0"/>
      <dgm:spPr/>
    </dgm:pt>
    <dgm:pt modelId="{6324E7CF-2187-4BCC-9031-19B926AAE729}" type="pres">
      <dgm:prSet presAssocID="{8B946925-5592-426D-A480-2E3E89C77C03}" presName="ParentBackground" presStyleLbl="fgAcc1" presStyleIdx="3" presStyleCnt="5"/>
      <dgm:spPr/>
    </dgm:pt>
    <dgm:pt modelId="{F5259E5F-5125-44C0-862E-96CD2F533F70}" type="pres">
      <dgm:prSet presAssocID="{8B946925-5592-426D-A480-2E3E89C77C03}" presName="Parent2" presStyleLbl="revTx" presStyleIdx="0" presStyleCnt="0">
        <dgm:presLayoutVars>
          <dgm:chMax val="1"/>
          <dgm:chPref val="1"/>
          <dgm:bulletEnabled val="1"/>
        </dgm:presLayoutVars>
      </dgm:prSet>
      <dgm:spPr/>
    </dgm:pt>
    <dgm:pt modelId="{22774BE5-ABBF-499B-B228-A236F3F99228}" type="pres">
      <dgm:prSet presAssocID="{2E87CEDD-2783-4C0C-BDED-896256A1D36A}" presName="Accent1" presStyleCnt="0"/>
      <dgm:spPr/>
    </dgm:pt>
    <dgm:pt modelId="{AFD9E029-8E2F-42C3-80E8-A7C037E5A574}" type="pres">
      <dgm:prSet presAssocID="{2E87CEDD-2783-4C0C-BDED-896256A1D36A}" presName="Accent" presStyleLbl="node1" presStyleIdx="4" presStyleCnt="5"/>
      <dgm:spPr/>
    </dgm:pt>
    <dgm:pt modelId="{D1C4779E-A190-4697-83F8-9EA506FAD64E}" type="pres">
      <dgm:prSet presAssocID="{2E87CEDD-2783-4C0C-BDED-896256A1D36A}" presName="ParentBackground1" presStyleCnt="0"/>
      <dgm:spPr/>
    </dgm:pt>
    <dgm:pt modelId="{82CA1AB7-BCEE-4A7F-AEBF-AF8575000B9A}" type="pres">
      <dgm:prSet presAssocID="{2E87CEDD-2783-4C0C-BDED-896256A1D36A}" presName="ParentBackground" presStyleLbl="fgAcc1" presStyleIdx="4" presStyleCnt="5"/>
      <dgm:spPr/>
    </dgm:pt>
    <dgm:pt modelId="{56FEAEBE-15A6-468E-B4BB-E6A93DCC6CCF}" type="pres">
      <dgm:prSet presAssocID="{2E87CEDD-2783-4C0C-BDED-896256A1D36A}" presName="Parent1" presStyleLbl="revTx" presStyleIdx="0" presStyleCnt="0">
        <dgm:presLayoutVars>
          <dgm:chMax val="1"/>
          <dgm:chPref val="1"/>
          <dgm:bulletEnabled val="1"/>
        </dgm:presLayoutVars>
      </dgm:prSet>
      <dgm:spPr/>
    </dgm:pt>
  </dgm:ptLst>
  <dgm:cxnLst>
    <dgm:cxn modelId="{0B4ED901-9C1E-4501-810D-72752E591307}" type="presOf" srcId="{2E87CEDD-2783-4C0C-BDED-896256A1D36A}" destId="{56FEAEBE-15A6-468E-B4BB-E6A93DCC6CCF}" srcOrd="1" destOrd="0" presId="urn:microsoft.com/office/officeart/2011/layout/CircleProcess"/>
    <dgm:cxn modelId="{3E05B90D-770C-440E-ACCB-E1BDE2C68711}" type="presOf" srcId="{6A9FE4C7-67D6-4A2B-B961-BC89AE316406}" destId="{644FAC3B-AE7A-4317-8608-511FABA49ABC}" srcOrd="0" destOrd="0" presId="urn:microsoft.com/office/officeart/2011/layout/CircleProcess"/>
    <dgm:cxn modelId="{90C96B0E-E257-4BA1-90A8-B7E6F6BC9499}" srcId="{43AF6DAD-2288-45D8-8E7B-43D56195EA59}" destId="{8B946925-5592-426D-A480-2E3E89C77C03}" srcOrd="1" destOrd="0" parTransId="{EE075563-EFE9-45CF-8BA0-8F87F3B87EEA}" sibTransId="{FB5AAABD-F242-43AC-AEE1-B6A7A1B54BE2}"/>
    <dgm:cxn modelId="{EDDE6514-A8F3-43DC-B5C8-D4066AB7DCC7}" type="presOf" srcId="{BE77FF8D-B3D1-4ED9-9FEA-235E8799196D}" destId="{DDBED0FD-0ED4-40FE-BE97-2583ACA0BF19}" srcOrd="0" destOrd="0" presId="urn:microsoft.com/office/officeart/2011/layout/CircleProcess"/>
    <dgm:cxn modelId="{5947421F-36E9-4574-BDCA-E56109385CB7}" srcId="{43AF6DAD-2288-45D8-8E7B-43D56195EA59}" destId="{BE77FF8D-B3D1-4ED9-9FEA-235E8799196D}" srcOrd="3" destOrd="0" parTransId="{2C700C16-C178-44B0-8E21-69BD00FA1CB9}" sibTransId="{0FFB35A1-D521-48D7-98CA-25BAD2A00DEC}"/>
    <dgm:cxn modelId="{9877C75C-ECF9-45EA-8D85-D75F8636F9F5}" type="presOf" srcId="{6A9FE4C7-67D6-4A2B-B961-BC89AE316406}" destId="{948EA300-BF40-4BA6-B317-0B79B539DD46}" srcOrd="1" destOrd="0" presId="urn:microsoft.com/office/officeart/2011/layout/CircleProcess"/>
    <dgm:cxn modelId="{6AFF6943-CFF5-498D-8BF8-0FC3CEABB0E3}" type="presOf" srcId="{5307BB04-2246-4DDB-9452-F07132897471}" destId="{C78BD4D8-7644-4898-B4DA-C52CA1F01707}" srcOrd="1" destOrd="0" presId="urn:microsoft.com/office/officeart/2011/layout/CircleProcess"/>
    <dgm:cxn modelId="{C7060D6F-9921-48C2-9935-6BA941DA49A1}" type="presOf" srcId="{BE77FF8D-B3D1-4ED9-9FEA-235E8799196D}" destId="{06BB4C10-2F68-4470-BBFE-7E42EDB0AB13}" srcOrd="1" destOrd="0" presId="urn:microsoft.com/office/officeart/2011/layout/CircleProcess"/>
    <dgm:cxn modelId="{3E0B0482-6726-4E3F-BA82-1C4E448FADD7}" type="presOf" srcId="{43AF6DAD-2288-45D8-8E7B-43D56195EA59}" destId="{1100AB45-ED31-4836-ACA9-D76283FF84A1}" srcOrd="0" destOrd="0" presId="urn:microsoft.com/office/officeart/2011/layout/CircleProcess"/>
    <dgm:cxn modelId="{044824B1-BB80-48BD-94F6-73FFFE3EF829}" type="presOf" srcId="{8B946925-5592-426D-A480-2E3E89C77C03}" destId="{6324E7CF-2187-4BCC-9031-19B926AAE729}" srcOrd="0" destOrd="0" presId="urn:microsoft.com/office/officeart/2011/layout/CircleProcess"/>
    <dgm:cxn modelId="{49D5DFBB-8B96-4D4B-900A-D4342D4609DF}" type="presOf" srcId="{8B946925-5592-426D-A480-2E3E89C77C03}" destId="{F5259E5F-5125-44C0-862E-96CD2F533F70}" srcOrd="1" destOrd="0" presId="urn:microsoft.com/office/officeart/2011/layout/CircleProcess"/>
    <dgm:cxn modelId="{E02540DC-D399-44BB-A99B-F8288C947AE9}" srcId="{43AF6DAD-2288-45D8-8E7B-43D56195EA59}" destId="{6A9FE4C7-67D6-4A2B-B961-BC89AE316406}" srcOrd="4" destOrd="0" parTransId="{30AD62AC-2DDB-4794-A708-1AC0275E871C}" sibTransId="{112CED05-7812-41BA-A027-A96F0AF6C21C}"/>
    <dgm:cxn modelId="{AE19A6E6-AB6B-42B9-8435-F2C521CE3B37}" type="presOf" srcId="{2E87CEDD-2783-4C0C-BDED-896256A1D36A}" destId="{82CA1AB7-BCEE-4A7F-AEBF-AF8575000B9A}" srcOrd="0" destOrd="0" presId="urn:microsoft.com/office/officeart/2011/layout/CircleProcess"/>
    <dgm:cxn modelId="{BF8D5CE8-8E11-4D2B-89F9-A44705D742BD}" type="presOf" srcId="{5307BB04-2246-4DDB-9452-F07132897471}" destId="{F5AF9AC0-BBBF-417C-862C-EE6678466676}" srcOrd="0" destOrd="0" presId="urn:microsoft.com/office/officeart/2011/layout/CircleProcess"/>
    <dgm:cxn modelId="{F91C48E9-12DE-4F6B-AA40-6D4928E594F6}" srcId="{43AF6DAD-2288-45D8-8E7B-43D56195EA59}" destId="{2E87CEDD-2783-4C0C-BDED-896256A1D36A}" srcOrd="0" destOrd="0" parTransId="{CD277BA1-D586-4CF0-A0DD-4C3BADCC03E6}" sibTransId="{C4A81320-64AD-48B2-A73E-04062B6C7F6A}"/>
    <dgm:cxn modelId="{EE477DFC-5B86-4621-BF16-811462968174}" srcId="{43AF6DAD-2288-45D8-8E7B-43D56195EA59}" destId="{5307BB04-2246-4DDB-9452-F07132897471}" srcOrd="2" destOrd="0" parTransId="{9B64EA15-D786-4000-AB9F-53053D0FE82A}" sibTransId="{6C91B2D3-C2D1-4F84-90EE-267BB02CF7C2}"/>
    <dgm:cxn modelId="{4DCD3C35-BC25-4AC5-A4B4-90D73A25480C}" type="presParOf" srcId="{1100AB45-ED31-4836-ACA9-D76283FF84A1}" destId="{428D29FD-6FAD-4B80-87A8-5FE48DF66EC4}" srcOrd="0" destOrd="0" presId="urn:microsoft.com/office/officeart/2011/layout/CircleProcess"/>
    <dgm:cxn modelId="{6DB6CAAD-162D-4EE9-AF65-CF1E0E482DC9}" type="presParOf" srcId="{428D29FD-6FAD-4B80-87A8-5FE48DF66EC4}" destId="{F8EF7CAD-181C-4AE4-BAED-A26D9D86EE81}" srcOrd="0" destOrd="0" presId="urn:microsoft.com/office/officeart/2011/layout/CircleProcess"/>
    <dgm:cxn modelId="{24ADB820-2E8E-4BC8-B1D1-27CBE3649151}" type="presParOf" srcId="{1100AB45-ED31-4836-ACA9-D76283FF84A1}" destId="{C1AE2085-3310-4954-989D-DFB63A9F62F4}" srcOrd="1" destOrd="0" presId="urn:microsoft.com/office/officeart/2011/layout/CircleProcess"/>
    <dgm:cxn modelId="{A63E0CC4-50F1-49CB-8787-01C56B314C37}" type="presParOf" srcId="{C1AE2085-3310-4954-989D-DFB63A9F62F4}" destId="{644FAC3B-AE7A-4317-8608-511FABA49ABC}" srcOrd="0" destOrd="0" presId="urn:microsoft.com/office/officeart/2011/layout/CircleProcess"/>
    <dgm:cxn modelId="{1997D68F-CAE6-4026-BFE8-C0298863C199}" type="presParOf" srcId="{1100AB45-ED31-4836-ACA9-D76283FF84A1}" destId="{948EA300-BF40-4BA6-B317-0B79B539DD46}" srcOrd="2" destOrd="0" presId="urn:microsoft.com/office/officeart/2011/layout/CircleProcess"/>
    <dgm:cxn modelId="{06F06E74-D42B-4A8A-AE47-57ED61D12BE8}" type="presParOf" srcId="{1100AB45-ED31-4836-ACA9-D76283FF84A1}" destId="{81507DE0-5713-4607-BEFC-D23485514E35}" srcOrd="3" destOrd="0" presId="urn:microsoft.com/office/officeart/2011/layout/CircleProcess"/>
    <dgm:cxn modelId="{DE394687-528B-47A6-9531-B7A22FB38242}" type="presParOf" srcId="{81507DE0-5713-4607-BEFC-D23485514E35}" destId="{829F4175-D411-4A65-B95D-65231E8F9634}" srcOrd="0" destOrd="0" presId="urn:microsoft.com/office/officeart/2011/layout/CircleProcess"/>
    <dgm:cxn modelId="{AC703220-FC6D-4928-9022-C54936746BD5}" type="presParOf" srcId="{1100AB45-ED31-4836-ACA9-D76283FF84A1}" destId="{C4E60593-9956-40EE-9FB2-5B731794E823}" srcOrd="4" destOrd="0" presId="urn:microsoft.com/office/officeart/2011/layout/CircleProcess"/>
    <dgm:cxn modelId="{0F8EA1EB-8C6D-4E26-B0B6-B6F2A836F39E}" type="presParOf" srcId="{C4E60593-9956-40EE-9FB2-5B731794E823}" destId="{DDBED0FD-0ED4-40FE-BE97-2583ACA0BF19}" srcOrd="0" destOrd="0" presId="urn:microsoft.com/office/officeart/2011/layout/CircleProcess"/>
    <dgm:cxn modelId="{6BEACFD0-BC37-432C-BDC5-6C32B8BC95FF}" type="presParOf" srcId="{1100AB45-ED31-4836-ACA9-D76283FF84A1}" destId="{06BB4C10-2F68-4470-BBFE-7E42EDB0AB13}" srcOrd="5" destOrd="0" presId="urn:microsoft.com/office/officeart/2011/layout/CircleProcess"/>
    <dgm:cxn modelId="{8DF226A1-1956-4661-B6D7-BB09A351BC4E}" type="presParOf" srcId="{1100AB45-ED31-4836-ACA9-D76283FF84A1}" destId="{65F4079D-AE90-4F9D-A9FD-CDFEE492B4FC}" srcOrd="6" destOrd="0" presId="urn:microsoft.com/office/officeart/2011/layout/CircleProcess"/>
    <dgm:cxn modelId="{67FC20AC-BB4F-4B62-9BB9-36D6350FBE77}" type="presParOf" srcId="{65F4079D-AE90-4F9D-A9FD-CDFEE492B4FC}" destId="{444C4C87-1479-4AC6-B758-23FE7734102A}" srcOrd="0" destOrd="0" presId="urn:microsoft.com/office/officeart/2011/layout/CircleProcess"/>
    <dgm:cxn modelId="{27901835-D19B-4F19-8270-0D2EEC4CEC04}" type="presParOf" srcId="{1100AB45-ED31-4836-ACA9-D76283FF84A1}" destId="{7C404CFA-3D0F-47B8-AD12-B96C53B73D33}" srcOrd="7" destOrd="0" presId="urn:microsoft.com/office/officeart/2011/layout/CircleProcess"/>
    <dgm:cxn modelId="{35854BE4-0B68-462B-A6DB-7F2924DACF28}" type="presParOf" srcId="{7C404CFA-3D0F-47B8-AD12-B96C53B73D33}" destId="{F5AF9AC0-BBBF-417C-862C-EE6678466676}" srcOrd="0" destOrd="0" presId="urn:microsoft.com/office/officeart/2011/layout/CircleProcess"/>
    <dgm:cxn modelId="{AE122977-B59E-4757-873A-DB1B38023688}" type="presParOf" srcId="{1100AB45-ED31-4836-ACA9-D76283FF84A1}" destId="{C78BD4D8-7644-4898-B4DA-C52CA1F01707}" srcOrd="8" destOrd="0" presId="urn:microsoft.com/office/officeart/2011/layout/CircleProcess"/>
    <dgm:cxn modelId="{ACA5D0DF-7FE9-46BB-A37E-7B180946FBBF}" type="presParOf" srcId="{1100AB45-ED31-4836-ACA9-D76283FF84A1}" destId="{F75C6245-5E01-4433-BB13-AB6C3B978804}" srcOrd="9" destOrd="0" presId="urn:microsoft.com/office/officeart/2011/layout/CircleProcess"/>
    <dgm:cxn modelId="{6332FAB8-3D4B-4666-8B3A-B719DA614898}" type="presParOf" srcId="{F75C6245-5E01-4433-BB13-AB6C3B978804}" destId="{1F239B6F-032B-41C9-87A2-0F2A523E0CAB}" srcOrd="0" destOrd="0" presId="urn:microsoft.com/office/officeart/2011/layout/CircleProcess"/>
    <dgm:cxn modelId="{586082AD-EDD2-4C00-AEA6-7D9EBBB966A0}" type="presParOf" srcId="{1100AB45-ED31-4836-ACA9-D76283FF84A1}" destId="{64CA1C5A-597A-4D60-937C-11DDD2A36796}" srcOrd="10" destOrd="0" presId="urn:microsoft.com/office/officeart/2011/layout/CircleProcess"/>
    <dgm:cxn modelId="{5794B988-A41A-4EC4-8F13-D41C425B1684}" type="presParOf" srcId="{64CA1C5A-597A-4D60-937C-11DDD2A36796}" destId="{6324E7CF-2187-4BCC-9031-19B926AAE729}" srcOrd="0" destOrd="0" presId="urn:microsoft.com/office/officeart/2011/layout/CircleProcess"/>
    <dgm:cxn modelId="{1D833485-0AFF-4268-ACF6-84F8D67DDFF6}" type="presParOf" srcId="{1100AB45-ED31-4836-ACA9-D76283FF84A1}" destId="{F5259E5F-5125-44C0-862E-96CD2F533F70}" srcOrd="11" destOrd="0" presId="urn:microsoft.com/office/officeart/2011/layout/CircleProcess"/>
    <dgm:cxn modelId="{75B407A2-90A5-49E7-9A94-F694331E1342}" type="presParOf" srcId="{1100AB45-ED31-4836-ACA9-D76283FF84A1}" destId="{22774BE5-ABBF-499B-B228-A236F3F99228}" srcOrd="12" destOrd="0" presId="urn:microsoft.com/office/officeart/2011/layout/CircleProcess"/>
    <dgm:cxn modelId="{FCE181FA-EE3B-4348-B28A-DDF064044482}" type="presParOf" srcId="{22774BE5-ABBF-499B-B228-A236F3F99228}" destId="{AFD9E029-8E2F-42C3-80E8-A7C037E5A574}" srcOrd="0" destOrd="0" presId="urn:microsoft.com/office/officeart/2011/layout/CircleProcess"/>
    <dgm:cxn modelId="{3B51BD78-0AE7-4CC4-80EE-95CCB660086B}" type="presParOf" srcId="{1100AB45-ED31-4836-ACA9-D76283FF84A1}" destId="{D1C4779E-A190-4697-83F8-9EA506FAD64E}" srcOrd="13" destOrd="0" presId="urn:microsoft.com/office/officeart/2011/layout/CircleProcess"/>
    <dgm:cxn modelId="{06671327-4610-44D7-B344-ABD4CD83BEFE}" type="presParOf" srcId="{D1C4779E-A190-4697-83F8-9EA506FAD64E}" destId="{82CA1AB7-BCEE-4A7F-AEBF-AF8575000B9A}" srcOrd="0" destOrd="0" presId="urn:microsoft.com/office/officeart/2011/layout/CircleProcess"/>
    <dgm:cxn modelId="{0E70B6D9-CACF-4402-992A-F4904363088F}" type="presParOf" srcId="{1100AB45-ED31-4836-ACA9-D76283FF84A1}" destId="{56FEAEBE-15A6-468E-B4BB-E6A93DCC6CCF}" srcOrd="14" destOrd="0" presId="urn:microsoft.com/office/officeart/2011/layout/CircleProcess"/>
  </dgm:cxnLst>
  <dgm:bg/>
  <dgm:whole>
    <a:ln w="9525">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7402F0-E8F0-4196-8595-37214F7CE255}">
      <dsp:nvSpPr>
        <dsp:cNvPr id="0" name=""/>
        <dsp:cNvSpPr/>
      </dsp:nvSpPr>
      <dsp:spPr>
        <a:xfrm>
          <a:off x="2943" y="1799566"/>
          <a:ext cx="4548833" cy="1819533"/>
        </a:xfrm>
        <a:prstGeom prst="chevron">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2550" tIns="41275" rIns="0" bIns="41275" numCol="1" spcCol="1270" anchor="ctr" anchorCtr="0">
          <a:noAutofit/>
        </a:bodyPr>
        <a:lstStyle/>
        <a:p>
          <a:pPr marL="0" lvl="0" indent="0" algn="ctr" defTabSz="2889250" rtl="1">
            <a:lnSpc>
              <a:spcPct val="90000"/>
            </a:lnSpc>
            <a:spcBef>
              <a:spcPct val="0"/>
            </a:spcBef>
            <a:spcAft>
              <a:spcPct val="35000"/>
            </a:spcAft>
            <a:buNone/>
          </a:pPr>
          <a:r>
            <a:rPr lang="fa-IR" sz="6500" kern="1200" dirty="0">
              <a:solidFill>
                <a:schemeClr val="bg1"/>
              </a:solidFill>
              <a:latin typeface="IRAmir" panose="02000503000000020002" pitchFamily="2" charset="-78"/>
              <a:cs typeface="IRAmir" panose="02000503000000020002" pitchFamily="2" charset="-78"/>
            </a:rPr>
            <a:t>اینفودمی</a:t>
          </a:r>
        </a:p>
      </dsp:txBody>
      <dsp:txXfrm>
        <a:off x="912710" y="1799566"/>
        <a:ext cx="2729300" cy="1819533"/>
      </dsp:txXfrm>
    </dsp:sp>
    <dsp:sp modelId="{4325656A-915D-4249-A40D-754C39B7E71A}">
      <dsp:nvSpPr>
        <dsp:cNvPr id="0" name=""/>
        <dsp:cNvSpPr/>
      </dsp:nvSpPr>
      <dsp:spPr>
        <a:xfrm>
          <a:off x="3960429" y="1954227"/>
          <a:ext cx="3775532" cy="1510212"/>
        </a:xfrm>
        <a:prstGeom prst="chevron">
          <a:avLst/>
        </a:prstGeom>
        <a:solidFill>
          <a:schemeClr val="accent2">
            <a:lumMod val="60000"/>
            <a:lumOff val="40000"/>
            <a:alpha val="9000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930" tIns="37465" rIns="0" bIns="37465" numCol="1" spcCol="1270" anchor="ctr" anchorCtr="0">
          <a:noAutofit/>
        </a:bodyPr>
        <a:lstStyle/>
        <a:p>
          <a:pPr marL="0" lvl="0" indent="0" algn="ctr" defTabSz="2622550" rtl="1">
            <a:lnSpc>
              <a:spcPct val="90000"/>
            </a:lnSpc>
            <a:spcBef>
              <a:spcPct val="0"/>
            </a:spcBef>
            <a:spcAft>
              <a:spcPct val="35000"/>
            </a:spcAft>
            <a:buNone/>
          </a:pPr>
          <a:r>
            <a:rPr lang="fa-IR" sz="5900" kern="1200" dirty="0">
              <a:solidFill>
                <a:schemeClr val="tx1"/>
              </a:solidFill>
              <a:latin typeface="IRAmir" panose="02000503000000020002" pitchFamily="2" charset="-78"/>
              <a:cs typeface="IRAmir" panose="02000503000000020002" pitchFamily="2" charset="-78"/>
            </a:rPr>
            <a:t>اینفومانیا</a:t>
          </a:r>
        </a:p>
      </dsp:txBody>
      <dsp:txXfrm>
        <a:off x="4715535" y="1954227"/>
        <a:ext cx="2265320" cy="1510212"/>
      </dsp:txXfrm>
    </dsp:sp>
    <dsp:sp modelId="{FD482867-7B11-4121-9D5B-E4B89817D332}">
      <dsp:nvSpPr>
        <dsp:cNvPr id="0" name=""/>
        <dsp:cNvSpPr/>
      </dsp:nvSpPr>
      <dsp:spPr>
        <a:xfrm>
          <a:off x="7207386" y="1954227"/>
          <a:ext cx="3775532" cy="1510212"/>
        </a:xfrm>
        <a:prstGeom prst="chevron">
          <a:avLst/>
        </a:prstGeom>
        <a:solidFill>
          <a:schemeClr val="accent3">
            <a:lumMod val="40000"/>
            <a:lumOff val="60000"/>
            <a:alpha val="9000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930" tIns="37465" rIns="0" bIns="37465" numCol="1" spcCol="1270" anchor="ctr" anchorCtr="0">
          <a:noAutofit/>
        </a:bodyPr>
        <a:lstStyle/>
        <a:p>
          <a:pPr marL="0" lvl="0" indent="0" algn="ctr" defTabSz="2622550" rtl="1">
            <a:lnSpc>
              <a:spcPct val="90000"/>
            </a:lnSpc>
            <a:spcBef>
              <a:spcPct val="0"/>
            </a:spcBef>
            <a:spcAft>
              <a:spcPct val="35000"/>
            </a:spcAft>
            <a:buNone/>
          </a:pPr>
          <a:r>
            <a:rPr lang="fa-IR" sz="5900" kern="1200" dirty="0">
              <a:solidFill>
                <a:schemeClr val="tx1"/>
              </a:solidFill>
              <a:latin typeface="IRAmir" panose="02000503000000020002" pitchFamily="2" charset="-78"/>
              <a:cs typeface="IRAmir" panose="02000503000000020002" pitchFamily="2" charset="-78"/>
            </a:rPr>
            <a:t>اینفودایت</a:t>
          </a:r>
        </a:p>
      </dsp:txBody>
      <dsp:txXfrm>
        <a:off x="7962492" y="1954227"/>
        <a:ext cx="2265320" cy="15102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EF7CAD-181C-4AE4-BAED-A26D9D86EE81}">
      <dsp:nvSpPr>
        <dsp:cNvPr id="0" name=""/>
        <dsp:cNvSpPr/>
      </dsp:nvSpPr>
      <dsp:spPr>
        <a:xfrm>
          <a:off x="8942913" y="1254540"/>
          <a:ext cx="2039129" cy="2039463"/>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4FAC3B-AE7A-4317-8608-511FABA49ABC}">
      <dsp:nvSpPr>
        <dsp:cNvPr id="0" name=""/>
        <dsp:cNvSpPr/>
      </dsp:nvSpPr>
      <dsp:spPr>
        <a:xfrm>
          <a:off x="9010197" y="1322534"/>
          <a:ext cx="1903476" cy="1903475"/>
        </a:xfrm>
        <a:prstGeom prst="ellipse">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fa-IR" sz="2400" b="1" kern="1200" cap="none" spc="0">
              <a:ln w="0"/>
              <a:solidFill>
                <a:sysClr val="windowText" lastClr="000000"/>
              </a:solidFill>
              <a:effectLst/>
              <a:latin typeface="IRBadr" panose="02000506000000020002" pitchFamily="2" charset="-78"/>
              <a:cs typeface="IRBadr" panose="02000506000000020002" pitchFamily="2" charset="-78"/>
            </a:rPr>
            <a:t>تولید و انتشار اینفودمی</a:t>
          </a:r>
          <a:endParaRPr lang="en-US" sz="2400" b="1" kern="1200" cap="none" spc="0">
            <a:ln w="0"/>
            <a:solidFill>
              <a:sysClr val="windowText" lastClr="000000"/>
            </a:solidFill>
            <a:effectLst/>
            <a:latin typeface="IRBadr" panose="02000506000000020002" pitchFamily="2" charset="-78"/>
            <a:cs typeface="IRBadr" panose="02000506000000020002" pitchFamily="2" charset="-78"/>
          </a:endParaRPr>
        </a:p>
      </dsp:txBody>
      <dsp:txXfrm>
        <a:off x="9282587" y="1594511"/>
        <a:ext cx="1359781" cy="1359522"/>
      </dsp:txXfrm>
    </dsp:sp>
    <dsp:sp modelId="{829F4175-D411-4A65-B95D-65231E8F9634}">
      <dsp:nvSpPr>
        <dsp:cNvPr id="0" name=""/>
        <dsp:cNvSpPr/>
      </dsp:nvSpPr>
      <dsp:spPr>
        <a:xfrm rot="2700000">
          <a:off x="6834447" y="1254646"/>
          <a:ext cx="2038893" cy="2038893"/>
        </a:xfrm>
        <a:prstGeom prst="teardrop">
          <a:avLst>
            <a:gd name="adj" fmla="val 10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BED0FD-0ED4-40FE-BE97-2583ACA0BF19}">
      <dsp:nvSpPr>
        <dsp:cNvPr id="0" name=""/>
        <dsp:cNvSpPr/>
      </dsp:nvSpPr>
      <dsp:spPr>
        <a:xfrm>
          <a:off x="6903783" y="1322534"/>
          <a:ext cx="1903476" cy="1903475"/>
        </a:xfrm>
        <a:prstGeom prst="ellipse">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fa-IR" sz="2400" b="1" kern="1200" cap="none" spc="0">
              <a:ln w="0"/>
              <a:solidFill>
                <a:sysClr val="windowText" lastClr="000000"/>
              </a:solidFill>
              <a:effectLst/>
              <a:latin typeface="IRBadr" panose="02000506000000020002" pitchFamily="2" charset="-78"/>
              <a:cs typeface="IRBadr" panose="02000506000000020002" pitchFamily="2" charset="-78"/>
            </a:rPr>
            <a:t>فضای ابهام و نادانستگی</a:t>
          </a:r>
          <a:endParaRPr lang="en-US" sz="2400" b="1" kern="1200" cap="none" spc="0">
            <a:ln w="0"/>
            <a:solidFill>
              <a:sysClr val="windowText" lastClr="000000"/>
            </a:solidFill>
            <a:effectLst/>
            <a:latin typeface="IRBadr" panose="02000506000000020002" pitchFamily="2" charset="-78"/>
            <a:cs typeface="IRBadr" panose="02000506000000020002" pitchFamily="2" charset="-78"/>
          </a:endParaRPr>
        </a:p>
      </dsp:txBody>
      <dsp:txXfrm>
        <a:off x="7175089" y="1594511"/>
        <a:ext cx="1359781" cy="1359522"/>
      </dsp:txXfrm>
    </dsp:sp>
    <dsp:sp modelId="{444C4C87-1479-4AC6-B758-23FE7734102A}">
      <dsp:nvSpPr>
        <dsp:cNvPr id="0" name=""/>
        <dsp:cNvSpPr/>
      </dsp:nvSpPr>
      <dsp:spPr>
        <a:xfrm rot="2700000">
          <a:off x="4728034" y="1254646"/>
          <a:ext cx="2038893" cy="2038893"/>
        </a:xfrm>
        <a:prstGeom prst="teardrop">
          <a:avLst>
            <a:gd name="adj" fmla="val 10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AF9AC0-BBBF-417C-862C-EE6678466676}">
      <dsp:nvSpPr>
        <dsp:cNvPr id="0" name=""/>
        <dsp:cNvSpPr/>
      </dsp:nvSpPr>
      <dsp:spPr>
        <a:xfrm>
          <a:off x="4796285" y="1322534"/>
          <a:ext cx="1903476" cy="1903475"/>
        </a:xfrm>
        <a:prstGeom prst="ellipse">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rtl="1">
            <a:lnSpc>
              <a:spcPct val="90000"/>
            </a:lnSpc>
            <a:spcBef>
              <a:spcPct val="0"/>
            </a:spcBef>
            <a:spcAft>
              <a:spcPct val="35000"/>
            </a:spcAft>
            <a:buFont typeface="+mj-lt"/>
            <a:buNone/>
          </a:pPr>
          <a:r>
            <a:rPr lang="ar-SA" sz="2400" b="1" kern="1200" cap="none" spc="0">
              <a:ln w="0"/>
              <a:solidFill>
                <a:sysClr val="windowText" lastClr="000000"/>
              </a:solidFill>
              <a:effectLst/>
              <a:latin typeface="IRBadr" panose="02000506000000020002" pitchFamily="2" charset="-78"/>
              <a:cs typeface="IRBadr" panose="02000506000000020002" pitchFamily="2" charset="-78"/>
            </a:rPr>
            <a:t>کوچ مردم به شبکه های اجتماعی</a:t>
          </a:r>
          <a:endParaRPr lang="en-US" sz="2400" b="1" kern="1200" cap="none" spc="0">
            <a:ln w="0"/>
            <a:solidFill>
              <a:sysClr val="windowText" lastClr="000000"/>
            </a:solidFill>
            <a:effectLst/>
            <a:latin typeface="IRBadr" panose="02000506000000020002" pitchFamily="2" charset="-78"/>
            <a:cs typeface="IRBadr" panose="02000506000000020002" pitchFamily="2" charset="-78"/>
          </a:endParaRPr>
        </a:p>
      </dsp:txBody>
      <dsp:txXfrm>
        <a:off x="5067590" y="1594511"/>
        <a:ext cx="1359781" cy="1359522"/>
      </dsp:txXfrm>
    </dsp:sp>
    <dsp:sp modelId="{1F239B6F-032B-41C9-87A2-0F2A523E0CAB}">
      <dsp:nvSpPr>
        <dsp:cNvPr id="0" name=""/>
        <dsp:cNvSpPr/>
      </dsp:nvSpPr>
      <dsp:spPr>
        <a:xfrm rot="2700000">
          <a:off x="2620536" y="1254646"/>
          <a:ext cx="2038893" cy="2038893"/>
        </a:xfrm>
        <a:prstGeom prst="teardrop">
          <a:avLst>
            <a:gd name="adj" fmla="val 10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24E7CF-2187-4BCC-9031-19B926AAE729}">
      <dsp:nvSpPr>
        <dsp:cNvPr id="0" name=""/>
        <dsp:cNvSpPr/>
      </dsp:nvSpPr>
      <dsp:spPr>
        <a:xfrm>
          <a:off x="2688787" y="1322534"/>
          <a:ext cx="1903476" cy="1903475"/>
        </a:xfrm>
        <a:prstGeom prst="ellipse">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ar-SA" sz="2000" b="1" kern="1200" cap="none" spc="0">
              <a:ln w="0"/>
              <a:solidFill>
                <a:sysClr val="windowText" lastClr="000000"/>
              </a:solidFill>
              <a:effectLst/>
              <a:latin typeface="IRBadr" panose="02000506000000020002" pitchFamily="2" charset="-78"/>
              <a:cs typeface="IRBadr" panose="02000506000000020002" pitchFamily="2" charset="-78"/>
            </a:rPr>
            <a:t>کاهش اعتماد عمومی </a:t>
          </a:r>
          <a:r>
            <a:rPr lang="fa-IR" sz="2000" b="1" kern="1200" cap="none" spc="0">
              <a:ln w="0"/>
              <a:solidFill>
                <a:sysClr val="windowText" lastClr="000000"/>
              </a:solidFill>
              <a:effectLst/>
              <a:latin typeface="IRBadr" panose="02000506000000020002" pitchFamily="2" charset="-78"/>
              <a:cs typeface="IRBadr" panose="02000506000000020002" pitchFamily="2" charset="-78"/>
            </a:rPr>
            <a:t> به نهادهای رسمی</a:t>
          </a:r>
          <a:endParaRPr lang="en-US" sz="2000" b="1" kern="1200" cap="none" spc="0">
            <a:ln w="0"/>
            <a:solidFill>
              <a:sysClr val="windowText" lastClr="000000"/>
            </a:solidFill>
            <a:effectLst/>
            <a:latin typeface="IRBadr" panose="02000506000000020002" pitchFamily="2" charset="-78"/>
            <a:cs typeface="IRBadr" panose="02000506000000020002" pitchFamily="2" charset="-78"/>
          </a:endParaRPr>
        </a:p>
      </dsp:txBody>
      <dsp:txXfrm>
        <a:off x="2961177" y="1594511"/>
        <a:ext cx="1359781" cy="1359522"/>
      </dsp:txXfrm>
    </dsp:sp>
    <dsp:sp modelId="{AFD9E029-8E2F-42C3-80E8-A7C037E5A574}">
      <dsp:nvSpPr>
        <dsp:cNvPr id="0" name=""/>
        <dsp:cNvSpPr/>
      </dsp:nvSpPr>
      <dsp:spPr>
        <a:xfrm rot="2700000">
          <a:off x="513037" y="1254646"/>
          <a:ext cx="2038893" cy="2038893"/>
        </a:xfrm>
        <a:prstGeom prst="teardrop">
          <a:avLst>
            <a:gd name="adj" fmla="val 1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CA1AB7-BCEE-4A7F-AEBF-AF8575000B9A}">
      <dsp:nvSpPr>
        <dsp:cNvPr id="0" name=""/>
        <dsp:cNvSpPr/>
      </dsp:nvSpPr>
      <dsp:spPr>
        <a:xfrm>
          <a:off x="581288" y="1322534"/>
          <a:ext cx="1903476" cy="1903475"/>
        </a:xfrm>
        <a:prstGeom prst="ellipse">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ar-SA" sz="2400" b="1" kern="1200" cap="none" spc="0">
              <a:ln w="0"/>
              <a:solidFill>
                <a:sysClr val="windowText" lastClr="000000"/>
              </a:solidFill>
              <a:effectLst/>
              <a:latin typeface="IRBadr" panose="02000506000000020002" pitchFamily="2" charset="-78"/>
              <a:cs typeface="IRBadr" panose="02000506000000020002" pitchFamily="2" charset="-78"/>
            </a:rPr>
            <a:t>سکوت، انکار و تأخیر</a:t>
          </a:r>
          <a:r>
            <a:rPr lang="fa-IR" sz="2400" b="1" kern="1200" cap="none" spc="0">
              <a:ln w="0"/>
              <a:solidFill>
                <a:sysClr val="windowText" lastClr="000000"/>
              </a:solidFill>
              <a:effectLst/>
              <a:latin typeface="IRBadr" panose="02000506000000020002" pitchFamily="2" charset="-78"/>
              <a:cs typeface="IRBadr" panose="02000506000000020002" pitchFamily="2" charset="-78"/>
            </a:rPr>
            <a:t> خبری</a:t>
          </a:r>
          <a:endParaRPr lang="en-US" sz="2400" b="1" kern="1200" cap="none" spc="0">
            <a:ln w="0"/>
            <a:solidFill>
              <a:sysClr val="windowText" lastClr="000000"/>
            </a:solidFill>
            <a:effectLst/>
            <a:latin typeface="IRBadr" panose="02000506000000020002" pitchFamily="2" charset="-78"/>
            <a:cs typeface="IRBadr" panose="02000506000000020002" pitchFamily="2" charset="-78"/>
          </a:endParaRPr>
        </a:p>
      </dsp:txBody>
      <dsp:txXfrm>
        <a:off x="853679" y="1594511"/>
        <a:ext cx="1359781" cy="1359522"/>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33943" cy="353888"/>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5273003" y="1"/>
            <a:ext cx="4033943" cy="353888"/>
          </a:xfrm>
          <a:prstGeom prst="rect">
            <a:avLst/>
          </a:prstGeom>
        </p:spPr>
        <p:txBody>
          <a:bodyPr vert="horz" lIns="93497" tIns="46749" rIns="93497" bIns="46749" rtlCol="0"/>
          <a:lstStyle>
            <a:lvl1pPr algn="r">
              <a:defRPr sz="1200"/>
            </a:lvl1pPr>
          </a:lstStyle>
          <a:p>
            <a:fld id="{4E307462-5CAB-43D0-80FE-7C2950C94D51}" type="datetimeFigureOut">
              <a:rPr lang="en-US" smtClean="0"/>
              <a:t>7/12/2025</a:t>
            </a:fld>
            <a:endParaRPr lang="en-US"/>
          </a:p>
        </p:txBody>
      </p:sp>
      <p:sp>
        <p:nvSpPr>
          <p:cNvPr id="4" name="Footer Placeholder 3"/>
          <p:cNvSpPr>
            <a:spLocks noGrp="1"/>
          </p:cNvSpPr>
          <p:nvPr>
            <p:ph type="ftr" sz="quarter" idx="2"/>
          </p:nvPr>
        </p:nvSpPr>
        <p:spPr>
          <a:xfrm>
            <a:off x="0" y="6699376"/>
            <a:ext cx="4033943" cy="353887"/>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5273003" y="6699376"/>
            <a:ext cx="4033943" cy="353887"/>
          </a:xfrm>
          <a:prstGeom prst="rect">
            <a:avLst/>
          </a:prstGeom>
        </p:spPr>
        <p:txBody>
          <a:bodyPr vert="horz" lIns="93497" tIns="46749" rIns="93497" bIns="46749" rtlCol="0" anchor="b"/>
          <a:lstStyle>
            <a:lvl1pPr algn="r">
              <a:defRPr sz="1200"/>
            </a:lvl1pPr>
          </a:lstStyle>
          <a:p>
            <a:fld id="{D9B10240-8B03-494E-B0B3-A42F89BA07F4}" type="slidenum">
              <a:rPr lang="en-US" smtClean="0"/>
              <a:t>‹#›</a:t>
            </a:fld>
            <a:endParaRPr lang="en-US"/>
          </a:p>
        </p:txBody>
      </p:sp>
    </p:spTree>
    <p:extLst>
      <p:ext uri="{BB962C8B-B14F-4D97-AF65-F5344CB8AC3E}">
        <p14:creationId xmlns:p14="http://schemas.microsoft.com/office/powerpoint/2010/main" val="331068129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3A27870-2EEB-4ABF-84F3-63A736DA5E96}" type="datetimeFigureOut">
              <a:rPr lang="fa-IR" smtClean="0"/>
              <a:t>17/01/1447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3966584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A27870-2EEB-4ABF-84F3-63A736DA5E96}" type="datetimeFigureOut">
              <a:rPr lang="fa-IR" smtClean="0"/>
              <a:t>17/01/1447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2684205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A27870-2EEB-4ABF-84F3-63A736DA5E96}" type="datetimeFigureOut">
              <a:rPr lang="fa-IR" smtClean="0"/>
              <a:t>17/01/1447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3958769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A27870-2EEB-4ABF-84F3-63A736DA5E96}" type="datetimeFigureOut">
              <a:rPr lang="fa-IR" smtClean="0"/>
              <a:t>17/01/1447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3326208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3A27870-2EEB-4ABF-84F3-63A736DA5E96}" type="datetimeFigureOut">
              <a:rPr lang="fa-IR" smtClean="0"/>
              <a:t>17/01/1447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2877413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A27870-2EEB-4ABF-84F3-63A736DA5E96}" type="datetimeFigureOut">
              <a:rPr lang="fa-IR" smtClean="0"/>
              <a:t>17/01/1447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1785224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A27870-2EEB-4ABF-84F3-63A736DA5E96}" type="datetimeFigureOut">
              <a:rPr lang="fa-IR" smtClean="0"/>
              <a:t>17/01/1447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1649472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A27870-2EEB-4ABF-84F3-63A736DA5E96}" type="datetimeFigureOut">
              <a:rPr lang="fa-IR" smtClean="0"/>
              <a:t>17/01/1447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2550864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A27870-2EEB-4ABF-84F3-63A736DA5E96}" type="datetimeFigureOut">
              <a:rPr lang="fa-IR" smtClean="0"/>
              <a:t>17/01/1447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135071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A27870-2EEB-4ABF-84F3-63A736DA5E96}" type="datetimeFigureOut">
              <a:rPr lang="fa-IR" smtClean="0"/>
              <a:t>17/01/1447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3648918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3A27870-2EEB-4ABF-84F3-63A736DA5E96}" type="datetimeFigureOut">
              <a:rPr lang="fa-IR" smtClean="0"/>
              <a:t>17/01/1447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E7AB056-032F-49EE-A59B-F43AD9A3FADC}" type="slidenum">
              <a:rPr lang="fa-IR" smtClean="0"/>
              <a:t>‹#›</a:t>
            </a:fld>
            <a:endParaRPr lang="fa-IR"/>
          </a:p>
        </p:txBody>
      </p:sp>
    </p:spTree>
    <p:extLst>
      <p:ext uri="{BB962C8B-B14F-4D97-AF65-F5344CB8AC3E}">
        <p14:creationId xmlns:p14="http://schemas.microsoft.com/office/powerpoint/2010/main" val="1772070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A27870-2EEB-4ABF-84F3-63A736DA5E96}" type="datetimeFigureOut">
              <a:rPr lang="fa-IR" smtClean="0"/>
              <a:t>17/01/1447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7AB056-032F-49EE-A59B-F43AD9A3FADC}" type="slidenum">
              <a:rPr lang="fa-IR" smtClean="0"/>
              <a:t>‹#›</a:t>
            </a:fld>
            <a:endParaRPr lang="fa-IR"/>
          </a:p>
        </p:txBody>
      </p:sp>
    </p:spTree>
    <p:extLst>
      <p:ext uri="{BB962C8B-B14F-4D97-AF65-F5344CB8AC3E}">
        <p14:creationId xmlns:p14="http://schemas.microsoft.com/office/powerpoint/2010/main" val="1109613729"/>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health.behdasht.gov.ir/"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5921" y="1058182"/>
            <a:ext cx="9995969" cy="4838122"/>
          </a:xfrm>
        </p:spPr>
        <p:txBody>
          <a:bodyPr>
            <a:noAutofit/>
          </a:bodyPr>
          <a:lstStyle/>
          <a:p>
            <a:pPr algn="just" rtl="1">
              <a:buSzPct val="85000"/>
              <a:buFont typeface="Arial" panose="020B0604020202020204" pitchFamily="34" charset="0"/>
              <a:buChar char="•"/>
            </a:pPr>
            <a:r>
              <a:rPr lang="ar-SA" dirty="0">
                <a:latin typeface="IRBadr" panose="02000506000000020002" pitchFamily="2" charset="-78"/>
              </a:rPr>
              <a:t>ارتقای سواد رسانه ای و سواد سلامت یکی از مهم ترین راههای مقابله با اینفودمی است. از نظر علمی نیز ثابت شده است که هرچقدر میزان سواد رسانه ای و سواد سلامت فرد بالاتر باشد امکان تاثیرگذاری اینفودمی در وی کمتر خواهد بود، بنابراین ارتقای این دو گونه سواد در برنامه های رسانه ای و سیاست های آموزشی دارای اولویتی غیرقابل انکار است. </a:t>
            </a:r>
            <a:endParaRPr lang="fa-IR" dirty="0">
              <a:latin typeface="IRBadr" panose="02000506000000020002" pitchFamily="2" charset="-78"/>
            </a:endParaRPr>
          </a:p>
          <a:p>
            <a:pPr algn="just" rtl="1">
              <a:buSzPct val="85000"/>
              <a:buFont typeface="Arial" panose="020B0604020202020204" pitchFamily="34" charset="0"/>
              <a:buChar char="•"/>
            </a:pPr>
            <a:r>
              <a:rPr lang="ar-SA" dirty="0">
                <a:latin typeface="IRBadr" panose="02000506000000020002" pitchFamily="2" charset="-78"/>
              </a:rPr>
              <a:t>موضوعی که در آموزش هر دو سواد باید مد نظر قرار گیرد این است که این آموزش ها باید دو جنبه داشته باشد؛ نخست اینکه همگانی باشد و تمام گروههای سنی و شغلی و اجتماعی و اقتصادی و اقشار مختلف مردم را دربربگیرد و دوم باید مستمر، همیشگی و بلندمدت باشد زیرا آموزش های مقطعی به زودی از یاد مردم می رود و نهادینه شدن آموزش های سواد رسانه ای و سواد سلامت نیاز به تکرار و استمرار نسلی دارد.</a:t>
            </a:r>
            <a:endParaRPr lang="fa-IR" dirty="0">
              <a:latin typeface="IRBadr" panose="02000506000000020002" pitchFamily="2" charset="-78"/>
            </a:endParaRPr>
          </a:p>
        </p:txBody>
      </p:sp>
    </p:spTree>
    <p:extLst>
      <p:ext uri="{BB962C8B-B14F-4D97-AF65-F5344CB8AC3E}">
        <p14:creationId xmlns:p14="http://schemas.microsoft.com/office/powerpoint/2010/main" val="4145841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1690CB76-E75E-46B5-86A1-ADF751794FD3}"/>
              </a:ext>
            </a:extLst>
          </p:cNvPr>
          <p:cNvGraphicFramePr/>
          <p:nvPr>
            <p:extLst>
              <p:ext uri="{D42A27DB-BD31-4B8C-83A1-F6EECF244321}">
                <p14:modId xmlns:p14="http://schemas.microsoft.com/office/powerpoint/2010/main" val="2705967608"/>
              </p:ext>
            </p:extLst>
          </p:nvPr>
        </p:nvGraphicFramePr>
        <p:xfrm>
          <a:off x="389047" y="1683841"/>
          <a:ext cx="11072812" cy="4548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52ACA13C-07F0-4B0A-BE90-EA553A0A6B4E}"/>
              </a:ext>
            </a:extLst>
          </p:cNvPr>
          <p:cNvSpPr txBox="1"/>
          <p:nvPr/>
        </p:nvSpPr>
        <p:spPr>
          <a:xfrm>
            <a:off x="3344091" y="914400"/>
            <a:ext cx="6036392" cy="769441"/>
          </a:xfrm>
          <a:prstGeom prst="rect">
            <a:avLst/>
          </a:prstGeom>
          <a:noFill/>
        </p:spPr>
        <p:txBody>
          <a:bodyPr wrap="square">
            <a:spAutoFit/>
          </a:bodyPr>
          <a:lstStyle/>
          <a:p>
            <a:r>
              <a:rPr lang="fa-IR" sz="4400" dirty="0">
                <a:cs typeface="B Titr" panose="00000700000000000000" pitchFamily="2" charset="-78"/>
              </a:rPr>
              <a:t>زنجیره عوامل تولید اینفودمی</a:t>
            </a:r>
            <a:endParaRPr lang="en-US" sz="4400" dirty="0">
              <a:cs typeface="B Titr" panose="00000700000000000000" pitchFamily="2" charset="-78"/>
            </a:endParaRPr>
          </a:p>
        </p:txBody>
      </p:sp>
    </p:spTree>
    <p:extLst>
      <p:ext uri="{BB962C8B-B14F-4D97-AF65-F5344CB8AC3E}">
        <p14:creationId xmlns:p14="http://schemas.microsoft.com/office/powerpoint/2010/main" val="2910094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58200" y="2697796"/>
            <a:ext cx="8339958" cy="1499616"/>
          </a:xfrm>
        </p:spPr>
        <p:txBody>
          <a:bodyPr/>
          <a:lstStyle/>
          <a:p>
            <a:r>
              <a:rPr lang="fa-IR" dirty="0">
                <a:latin typeface="IRAmir" panose="02000503000000020002" pitchFamily="2" charset="-78"/>
                <a:cs typeface="B Titr" panose="00000700000000000000" pitchFamily="2" charset="-78"/>
              </a:rPr>
              <a:t>اشکال اینفودمی</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33270952"/>
              </p:ext>
            </p:extLst>
          </p:nvPr>
        </p:nvGraphicFramePr>
        <p:xfrm>
          <a:off x="174051" y="316798"/>
          <a:ext cx="7410089" cy="6379836"/>
        </p:xfrm>
        <a:graphic>
          <a:graphicData uri="http://schemas.openxmlformats.org/drawingml/2006/table">
            <a:tbl>
              <a:tblPr rtl="1" firstRow="1" firstCol="1" bandRow="1">
                <a:tableStyleId>{10A1B5D5-9B99-4C35-A422-299274C87663}</a:tableStyleId>
              </a:tblPr>
              <a:tblGrid>
                <a:gridCol w="7410089">
                  <a:extLst>
                    <a:ext uri="{9D8B030D-6E8A-4147-A177-3AD203B41FA5}">
                      <a16:colId xmlns:a16="http://schemas.microsoft.com/office/drawing/2014/main" val="20000"/>
                    </a:ext>
                  </a:extLst>
                </a:gridCol>
              </a:tblGrid>
              <a:tr h="453238">
                <a:tc>
                  <a:txBody>
                    <a:bodyPr/>
                    <a:lstStyle/>
                    <a:p>
                      <a:pPr algn="ctr" rtl="1">
                        <a:lnSpc>
                          <a:spcPct val="107000"/>
                        </a:lnSpc>
                        <a:spcAft>
                          <a:spcPts val="0"/>
                        </a:spcAft>
                      </a:pPr>
                      <a:r>
                        <a:rPr lang="fa-IR" sz="2400" dirty="0">
                          <a:effectLst/>
                          <a:latin typeface="IRBadr" panose="02000506000000020002" pitchFamily="2" charset="-78"/>
                          <a:cs typeface="IRBadr" panose="02000506000000020002" pitchFamily="2" charset="-78"/>
                        </a:rPr>
                        <a:t>اخبار جعلی</a:t>
                      </a:r>
                      <a:endParaRPr lang="en-US" sz="2400" dirty="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10000"/>
                  </a:ext>
                </a:extLst>
              </a:tr>
              <a:tr h="453238">
                <a:tc>
                  <a:txBody>
                    <a:bodyPr/>
                    <a:lstStyle/>
                    <a:p>
                      <a:pPr algn="ctr" rtl="1">
                        <a:lnSpc>
                          <a:spcPct val="107000"/>
                        </a:lnSpc>
                        <a:spcAft>
                          <a:spcPts val="0"/>
                        </a:spcAft>
                      </a:pPr>
                      <a:r>
                        <a:rPr lang="fa-IR" sz="2400" dirty="0">
                          <a:effectLst/>
                          <a:latin typeface="IRBadr" panose="02000506000000020002" pitchFamily="2" charset="-78"/>
                          <a:cs typeface="IRBadr" panose="02000506000000020002" pitchFamily="2" charset="-78"/>
                        </a:rPr>
                        <a:t>اطلاعات غلط یا شبه اطلاعات </a:t>
                      </a:r>
                      <a:r>
                        <a:rPr lang="en-US" sz="2400" dirty="0">
                          <a:effectLst/>
                          <a:latin typeface="IRBadr" panose="02000506000000020002" pitchFamily="2" charset="-78"/>
                          <a:cs typeface="IRBadr" panose="02000506000000020002" pitchFamily="2" charset="-78"/>
                        </a:rPr>
                        <a:t>(Misinformation)</a:t>
                      </a:r>
                      <a:endParaRPr lang="en-US" sz="2400" dirty="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10001"/>
                  </a:ext>
                </a:extLst>
              </a:tr>
              <a:tr h="453238">
                <a:tc>
                  <a:txBody>
                    <a:bodyPr/>
                    <a:lstStyle/>
                    <a:p>
                      <a:pPr algn="ctr" rtl="1">
                        <a:lnSpc>
                          <a:spcPct val="107000"/>
                        </a:lnSpc>
                        <a:spcAft>
                          <a:spcPts val="0"/>
                        </a:spcAft>
                      </a:pPr>
                      <a:r>
                        <a:rPr lang="fa-IR" sz="2400">
                          <a:effectLst/>
                          <a:latin typeface="IRBadr" panose="02000506000000020002" pitchFamily="2" charset="-78"/>
                          <a:cs typeface="IRBadr" panose="02000506000000020002" pitchFamily="2" charset="-78"/>
                        </a:rPr>
                        <a:t>اطلاعات گمراه کننده عمدی </a:t>
                      </a:r>
                      <a:r>
                        <a:rPr lang="en-US" sz="2400">
                          <a:effectLst/>
                          <a:latin typeface="IRBadr" panose="02000506000000020002" pitchFamily="2" charset="-78"/>
                          <a:cs typeface="IRBadr" panose="02000506000000020002" pitchFamily="2" charset="-78"/>
                        </a:rPr>
                        <a:t>(Disinformation) </a:t>
                      </a:r>
                      <a:endParaRPr lang="en-US" sz="240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10002"/>
                  </a:ext>
                </a:extLst>
              </a:tr>
              <a:tr h="453238">
                <a:tc>
                  <a:txBody>
                    <a:bodyPr/>
                    <a:lstStyle/>
                    <a:p>
                      <a:pPr algn="ctr" rtl="1">
                        <a:lnSpc>
                          <a:spcPct val="107000"/>
                        </a:lnSpc>
                        <a:spcAft>
                          <a:spcPts val="0"/>
                        </a:spcAft>
                      </a:pPr>
                      <a:r>
                        <a:rPr lang="fa-IR" sz="2400">
                          <a:effectLst/>
                          <a:latin typeface="IRBadr" panose="02000506000000020002" pitchFamily="2" charset="-78"/>
                          <a:cs typeface="IRBadr" panose="02000506000000020002" pitchFamily="2" charset="-78"/>
                        </a:rPr>
                        <a:t>شبه رویداد و شبه علم</a:t>
                      </a:r>
                      <a:endParaRPr lang="en-US" sz="240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10003"/>
                  </a:ext>
                </a:extLst>
              </a:tr>
              <a:tr h="453238">
                <a:tc>
                  <a:txBody>
                    <a:bodyPr/>
                    <a:lstStyle/>
                    <a:p>
                      <a:pPr algn="ctr" rtl="1">
                        <a:lnSpc>
                          <a:spcPct val="107000"/>
                        </a:lnSpc>
                        <a:spcAft>
                          <a:spcPts val="0"/>
                        </a:spcAft>
                      </a:pPr>
                      <a:r>
                        <a:rPr lang="fa-IR" sz="2400">
                          <a:effectLst/>
                          <a:latin typeface="IRBadr" panose="02000506000000020002" pitchFamily="2" charset="-78"/>
                          <a:cs typeface="IRBadr" panose="02000506000000020002" pitchFamily="2" charset="-78"/>
                        </a:rPr>
                        <a:t>هرج و مرج اطلاعاتی</a:t>
                      </a:r>
                      <a:endParaRPr lang="en-US" sz="240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10004"/>
                  </a:ext>
                </a:extLst>
              </a:tr>
              <a:tr h="453238">
                <a:tc>
                  <a:txBody>
                    <a:bodyPr/>
                    <a:lstStyle/>
                    <a:p>
                      <a:pPr algn="ctr" rtl="1">
                        <a:lnSpc>
                          <a:spcPct val="107000"/>
                        </a:lnSpc>
                        <a:spcAft>
                          <a:spcPts val="0"/>
                        </a:spcAft>
                      </a:pPr>
                      <a:r>
                        <a:rPr lang="fa-IR" sz="2400">
                          <a:effectLst/>
                          <a:latin typeface="IRBadr" panose="02000506000000020002" pitchFamily="2" charset="-78"/>
                          <a:cs typeface="IRBadr" panose="02000506000000020002" pitchFamily="2" charset="-78"/>
                        </a:rPr>
                        <a:t>شایعات و شبهات و خرافات</a:t>
                      </a:r>
                      <a:endParaRPr lang="en-US" sz="240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10005"/>
                  </a:ext>
                </a:extLst>
              </a:tr>
              <a:tr h="453238">
                <a:tc>
                  <a:txBody>
                    <a:bodyPr/>
                    <a:lstStyle/>
                    <a:p>
                      <a:pPr algn="ctr" rtl="1">
                        <a:lnSpc>
                          <a:spcPct val="107000"/>
                        </a:lnSpc>
                        <a:spcAft>
                          <a:spcPts val="0"/>
                        </a:spcAft>
                      </a:pPr>
                      <a:r>
                        <a:rPr lang="fa-IR" sz="2400" dirty="0">
                          <a:effectLst/>
                          <a:latin typeface="IRBadr" panose="02000506000000020002" pitchFamily="2" charset="-78"/>
                          <a:cs typeface="IRBadr" panose="02000506000000020002" pitchFamily="2" charset="-78"/>
                        </a:rPr>
                        <a:t>انتخاب گزینشی و بیان بخشی از حقیقت</a:t>
                      </a:r>
                      <a:endParaRPr lang="en-US" sz="2400" dirty="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10006"/>
                  </a:ext>
                </a:extLst>
              </a:tr>
              <a:tr h="453238">
                <a:tc>
                  <a:txBody>
                    <a:bodyPr/>
                    <a:lstStyle/>
                    <a:p>
                      <a:pPr algn="ctr" rtl="1">
                        <a:lnSpc>
                          <a:spcPct val="107000"/>
                        </a:lnSpc>
                        <a:spcAft>
                          <a:spcPts val="0"/>
                        </a:spcAft>
                      </a:pPr>
                      <a:r>
                        <a:rPr lang="fa-IR" sz="2400" dirty="0">
                          <a:effectLst/>
                          <a:latin typeface="IRBadr" panose="02000506000000020002" pitchFamily="2" charset="-78"/>
                          <a:cs typeface="IRBadr" panose="02000506000000020002" pitchFamily="2" charset="-78"/>
                        </a:rPr>
                        <a:t>انگ و نژادی یا قومیتی کردن بیماری</a:t>
                      </a:r>
                      <a:endParaRPr lang="en-US" sz="2400" dirty="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10007"/>
                  </a:ext>
                </a:extLst>
              </a:tr>
              <a:tr h="453238">
                <a:tc>
                  <a:txBody>
                    <a:bodyPr/>
                    <a:lstStyle/>
                    <a:p>
                      <a:pPr algn="ctr" rtl="1">
                        <a:lnSpc>
                          <a:spcPct val="107000"/>
                        </a:lnSpc>
                        <a:spcAft>
                          <a:spcPts val="0"/>
                        </a:spcAft>
                      </a:pPr>
                      <a:r>
                        <a:rPr lang="fa-IR" sz="2400" dirty="0">
                          <a:effectLst/>
                          <a:latin typeface="IRBadr" panose="02000506000000020002" pitchFamily="2" charset="-78"/>
                          <a:cs typeface="IRBadr" panose="02000506000000020002" pitchFamily="2" charset="-78"/>
                        </a:rPr>
                        <a:t>انبوه شدن و آوار اطلاعاتی</a:t>
                      </a:r>
                      <a:endParaRPr lang="en-US" sz="2400" dirty="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3160437240"/>
                  </a:ext>
                </a:extLst>
              </a:tr>
              <a:tr h="940980">
                <a:tc>
                  <a:txBody>
                    <a:bodyPr/>
                    <a:lstStyle/>
                    <a:p>
                      <a:pPr algn="ctr" rtl="1">
                        <a:lnSpc>
                          <a:spcPct val="107000"/>
                        </a:lnSpc>
                        <a:spcAft>
                          <a:spcPts val="0"/>
                        </a:spcAft>
                      </a:pPr>
                      <a:r>
                        <a:rPr lang="fa-IR" sz="2400" dirty="0">
                          <a:effectLst/>
                          <a:latin typeface="IRBadr" panose="02000506000000020002" pitchFamily="2" charset="-78"/>
                          <a:cs typeface="IRBadr" panose="02000506000000020002" pitchFamily="2" charset="-78"/>
                        </a:rPr>
                        <a:t>انتشار اخبار بی اساس  (بافته های علمی به جای یافته های علمی)</a:t>
                      </a:r>
                      <a:endParaRPr lang="en-US" sz="2400" dirty="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3560732775"/>
                  </a:ext>
                </a:extLst>
              </a:tr>
              <a:tr h="453238">
                <a:tc>
                  <a:txBody>
                    <a:bodyPr/>
                    <a:lstStyle/>
                    <a:p>
                      <a:pPr algn="ctr" rtl="1">
                        <a:lnSpc>
                          <a:spcPct val="107000"/>
                        </a:lnSpc>
                        <a:spcAft>
                          <a:spcPts val="0"/>
                        </a:spcAft>
                      </a:pPr>
                      <a:r>
                        <a:rPr lang="fa-IR" sz="2400" dirty="0">
                          <a:effectLst/>
                          <a:latin typeface="IRBadr" panose="02000506000000020002" pitchFamily="2" charset="-78"/>
                          <a:cs typeface="IRBadr" panose="02000506000000020002" pitchFamily="2" charset="-78"/>
                        </a:rPr>
                        <a:t>سیاسی و مذهبی کردن امر سلامت و درمان</a:t>
                      </a:r>
                      <a:endParaRPr lang="en-US" sz="2400" dirty="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3356619828"/>
                  </a:ext>
                </a:extLst>
              </a:tr>
              <a:tr h="453238">
                <a:tc>
                  <a:txBody>
                    <a:bodyPr/>
                    <a:lstStyle/>
                    <a:p>
                      <a:pPr algn="ctr" rtl="1">
                        <a:lnSpc>
                          <a:spcPct val="107000"/>
                        </a:lnSpc>
                        <a:spcAft>
                          <a:spcPts val="0"/>
                        </a:spcAft>
                      </a:pPr>
                      <a:r>
                        <a:rPr lang="fa-IR" sz="2400" dirty="0">
                          <a:effectLst/>
                          <a:latin typeface="IRBadr" panose="02000506000000020002" pitchFamily="2" charset="-78"/>
                          <a:cs typeface="IRBadr" panose="02000506000000020002" pitchFamily="2" charset="-78"/>
                        </a:rPr>
                        <a:t>ترویج  پاندمی و تئوری توطئه</a:t>
                      </a:r>
                      <a:endParaRPr lang="en-US" sz="2400" dirty="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472580103"/>
                  </a:ext>
                </a:extLst>
              </a:tr>
              <a:tr h="453238">
                <a:tc>
                  <a:txBody>
                    <a:bodyPr/>
                    <a:lstStyle/>
                    <a:p>
                      <a:pPr algn="ctr" rtl="1">
                        <a:lnSpc>
                          <a:spcPct val="107000"/>
                        </a:lnSpc>
                        <a:spcAft>
                          <a:spcPts val="0"/>
                        </a:spcAft>
                      </a:pPr>
                      <a:r>
                        <a:rPr lang="fa-IR" sz="2400" dirty="0">
                          <a:effectLst/>
                          <a:latin typeface="IRBadr" panose="02000506000000020002" pitchFamily="2" charset="-78"/>
                          <a:cs typeface="IRBadr" panose="02000506000000020002" pitchFamily="2" charset="-78"/>
                        </a:rPr>
                        <a:t>افراط و تفریط در تبیین واقعه</a:t>
                      </a:r>
                      <a:endParaRPr lang="en-US" sz="2400" dirty="0">
                        <a:effectLst/>
                        <a:latin typeface="IRBadr" panose="02000506000000020002" pitchFamily="2" charset="-78"/>
                        <a:ea typeface="Calibri" panose="020F0502020204030204" pitchFamily="34" charset="0"/>
                        <a:cs typeface="IRBadr" panose="02000506000000020002" pitchFamily="2" charset="-78"/>
                      </a:endParaRPr>
                    </a:p>
                  </a:txBody>
                  <a:tcPr marL="68580" marR="68580" marT="0" marB="0" anchor="ctr"/>
                </a:tc>
                <a:extLst>
                  <a:ext uri="{0D108BD9-81ED-4DB2-BD59-A6C34878D82A}">
                    <a16:rowId xmlns:a16="http://schemas.microsoft.com/office/drawing/2014/main" val="2867715685"/>
                  </a:ext>
                </a:extLst>
              </a:tr>
            </a:tbl>
          </a:graphicData>
        </a:graphic>
      </p:graphicFrame>
    </p:spTree>
    <p:extLst>
      <p:ext uri="{BB962C8B-B14F-4D97-AF65-F5344CB8AC3E}">
        <p14:creationId xmlns:p14="http://schemas.microsoft.com/office/powerpoint/2010/main" val="4055156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843D3275-A172-44E7-81FC-177D4303FC7D}"/>
              </a:ext>
            </a:extLst>
          </p:cNvPr>
          <p:cNvSpPr txBox="1"/>
          <p:nvPr/>
        </p:nvSpPr>
        <p:spPr>
          <a:xfrm>
            <a:off x="-252302" y="335125"/>
            <a:ext cx="10894027" cy="523220"/>
          </a:xfrm>
          <a:prstGeom prst="rect">
            <a:avLst/>
          </a:prstGeom>
          <a:noFill/>
        </p:spPr>
        <p:txBody>
          <a:bodyPr wrap="square">
            <a:spAutoFit/>
          </a:bodyPr>
          <a:lstStyle/>
          <a:p>
            <a:r>
              <a:rPr lang="fa-IR" sz="2800" dirty="0">
                <a:effectLst/>
                <a:ea typeface="Calibri" panose="020F0502020204030204" pitchFamily="34" charset="0"/>
                <a:cs typeface="B Titr" panose="00000700000000000000" pitchFamily="2" charset="-78"/>
              </a:rPr>
              <a:t>راهبردهای کنش متقابل برای مقابله با اینفودمی در رسانه های اجتماعی</a:t>
            </a:r>
            <a:endParaRPr lang="en-US" sz="2800" dirty="0">
              <a:cs typeface="B Titr" panose="00000700000000000000" pitchFamily="2" charset="-78"/>
            </a:endParaRPr>
          </a:p>
        </p:txBody>
      </p:sp>
      <p:pic>
        <p:nvPicPr>
          <p:cNvPr id="14338" name="Diagram 3">
            <a:extLst>
              <a:ext uri="{FF2B5EF4-FFF2-40B4-BE49-F238E27FC236}">
                <a16:creationId xmlns:a16="http://schemas.microsoft.com/office/drawing/2014/main" id="{9F3709E8-239E-4CCD-AF6E-5E8AEA1D8794}"/>
              </a:ext>
            </a:extLst>
          </p:cNvPr>
          <p:cNvPicPr>
            <a:picLocks noChangeArrowheads="1"/>
          </p:cNvPicPr>
          <p:nvPr/>
        </p:nvPicPr>
        <p:blipFill>
          <a:blip r:embed="rId2">
            <a:extLst>
              <a:ext uri="{28A0092B-C50C-407E-A947-70E740481C1C}">
                <a14:useLocalDpi xmlns:a14="http://schemas.microsoft.com/office/drawing/2010/main" val="0"/>
              </a:ext>
            </a:extLst>
          </a:blip>
          <a:srcRect l="-42412" r="-42006"/>
          <a:stretch>
            <a:fillRect/>
          </a:stretch>
        </p:blipFill>
        <p:spPr bwMode="auto">
          <a:xfrm>
            <a:off x="1087821" y="1198180"/>
            <a:ext cx="9820275" cy="547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747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evel 3"/>
          <p:cNvSpPr/>
          <p:nvPr/>
        </p:nvSpPr>
        <p:spPr>
          <a:xfrm>
            <a:off x="2455817" y="2455818"/>
            <a:ext cx="7694023" cy="2586446"/>
          </a:xfrm>
          <a:prstGeom prst="beve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5400" dirty="0">
                <a:solidFill>
                  <a:schemeClr val="tx1"/>
                </a:solidFill>
                <a:cs typeface="B Titr" panose="00000700000000000000" pitchFamily="2" charset="-78"/>
              </a:rPr>
              <a:t>سواد سلامت</a:t>
            </a:r>
            <a:endParaRPr lang="en-US" sz="5400" dirty="0">
              <a:solidFill>
                <a:schemeClr val="tx1"/>
              </a:solidFill>
              <a:cs typeface="B Titr" panose="00000700000000000000" pitchFamily="2" charset="-78"/>
            </a:endParaRPr>
          </a:p>
        </p:txBody>
      </p:sp>
    </p:spTree>
    <p:extLst>
      <p:ext uri="{BB962C8B-B14F-4D97-AF65-F5344CB8AC3E}">
        <p14:creationId xmlns:p14="http://schemas.microsoft.com/office/powerpoint/2010/main" val="3481160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5921" y="1184306"/>
            <a:ext cx="9720073" cy="4838122"/>
          </a:xfrm>
        </p:spPr>
        <p:txBody>
          <a:bodyPr>
            <a:noAutofit/>
          </a:bodyPr>
          <a:lstStyle/>
          <a:p>
            <a:pPr algn="just" rtl="1">
              <a:buFont typeface="Arial" panose="020B0604020202020204" pitchFamily="34" charset="0"/>
              <a:buChar char="•"/>
            </a:pPr>
            <a:r>
              <a:rPr lang="ar-SA" dirty="0">
                <a:latin typeface="IRBadr" panose="02000506000000020002" pitchFamily="2" charset="-78"/>
              </a:rPr>
              <a:t>سواد سلامت ظرفیت دریافت، تفسیر و درک اطلاعات و خدمات پایه</a:t>
            </a:r>
            <a:r>
              <a:rPr lang="en-US" dirty="0">
                <a:latin typeface="IRBadr" panose="02000506000000020002" pitchFamily="2" charset="-78"/>
              </a:rPr>
              <a:t> </a:t>
            </a:r>
            <a:r>
              <a:rPr lang="ar-SA" dirty="0">
                <a:latin typeface="IRBadr" panose="02000506000000020002" pitchFamily="2" charset="-78"/>
              </a:rPr>
              <a:t>ای بهداشتی و توانایی و شایستگی استفاده از این اطلاعات و خدمات برای ارتقای سطح سلامت فرد تعریف شده است. </a:t>
            </a:r>
            <a:endParaRPr lang="fa-IR" dirty="0">
              <a:latin typeface="IRBadr" panose="02000506000000020002" pitchFamily="2" charset="-78"/>
            </a:endParaRPr>
          </a:p>
          <a:p>
            <a:pPr algn="just" rtl="1">
              <a:buFont typeface="Arial" panose="020B0604020202020204" pitchFamily="34" charset="0"/>
              <a:buChar char="•"/>
            </a:pPr>
            <a:r>
              <a:rPr lang="ar-SA" dirty="0">
                <a:latin typeface="IRBadr" panose="02000506000000020002" pitchFamily="2" charset="-78"/>
              </a:rPr>
              <a:t>سواد سلامت الکترونیک نیز داشتن مهارت جستجو، یافتن، درک، ارزیابی و استفاده از اطلاعات سلامت محور از منابع اطلاعاتی الکترونیکی و بهره برداری از این اطلاعات برای تشخیص بیماری ویا پیشگیری از آن و اتخاذ تصمیمات سلامت محور است. </a:t>
            </a:r>
            <a:endParaRPr lang="fa-IR" dirty="0">
              <a:latin typeface="IRBadr" panose="02000506000000020002" pitchFamily="2" charset="-78"/>
            </a:endParaRPr>
          </a:p>
          <a:p>
            <a:pPr algn="just" rtl="1">
              <a:buFont typeface="Arial" panose="020B0604020202020204" pitchFamily="34" charset="0"/>
              <a:buChar char="•"/>
            </a:pPr>
            <a:r>
              <a:rPr lang="ar-SA" dirty="0">
                <a:latin typeface="IRBadr" panose="02000506000000020002" pitchFamily="2" charset="-78"/>
              </a:rPr>
              <a:t>سواد رسانه ای نیز توانایی کاربر برای ارزیابی، تحلیل، سنجش و برقراری ارتباط از طریق کانال های ارتباطی متفاوت و متنوع است. </a:t>
            </a:r>
            <a:endParaRPr lang="fa-IR" dirty="0">
              <a:latin typeface="IRBadr" panose="02000506000000020002" pitchFamily="2" charset="-78"/>
            </a:endParaRPr>
          </a:p>
        </p:txBody>
      </p:sp>
    </p:spTree>
    <p:extLst>
      <p:ext uri="{BB962C8B-B14F-4D97-AF65-F5344CB8AC3E}">
        <p14:creationId xmlns:p14="http://schemas.microsoft.com/office/powerpoint/2010/main" val="838131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evel 3"/>
          <p:cNvSpPr/>
          <p:nvPr/>
        </p:nvSpPr>
        <p:spPr>
          <a:xfrm>
            <a:off x="2037806" y="2063931"/>
            <a:ext cx="8425543" cy="3331029"/>
          </a:xfrm>
          <a:prstGeom prst="beve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solidFill>
                  <a:schemeClr val="tx1"/>
                </a:solidFill>
                <a:cs typeface="B Titr" panose="00000700000000000000" pitchFamily="2" charset="-78"/>
              </a:rPr>
              <a:t>ارتقای سواد سلامت راه مبارزه با اینفودمی است.</a:t>
            </a:r>
            <a:endParaRPr lang="en-US" sz="3600" b="1" dirty="0">
              <a:solidFill>
                <a:schemeClr val="tx1"/>
              </a:solidFill>
              <a:cs typeface="B Titr" panose="00000700000000000000" pitchFamily="2" charset="-78"/>
            </a:endParaRPr>
          </a:p>
        </p:txBody>
      </p:sp>
    </p:spTree>
    <p:extLst>
      <p:ext uri="{BB962C8B-B14F-4D97-AF65-F5344CB8AC3E}">
        <p14:creationId xmlns:p14="http://schemas.microsoft.com/office/powerpoint/2010/main" val="26935979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pPr eaLnBrk="1" hangingPunct="1"/>
            <a:r>
              <a:rPr lang="fa-IR" altLang="en-US" b="1">
                <a:solidFill>
                  <a:srgbClr val="FF0000"/>
                </a:solidFill>
              </a:rPr>
              <a:t>خود مراقبتی</a:t>
            </a:r>
          </a:p>
        </p:txBody>
      </p:sp>
      <p:sp>
        <p:nvSpPr>
          <p:cNvPr id="75779" name="Content Placeholder 2"/>
          <p:cNvSpPr>
            <a:spLocks noGrp="1"/>
          </p:cNvSpPr>
          <p:nvPr>
            <p:ph idx="1"/>
          </p:nvPr>
        </p:nvSpPr>
        <p:spPr>
          <a:xfrm>
            <a:off x="1981200" y="1773239"/>
            <a:ext cx="8229600" cy="4352925"/>
          </a:xfrm>
        </p:spPr>
        <p:txBody>
          <a:bodyPr>
            <a:normAutofit/>
          </a:bodyPr>
          <a:lstStyle/>
          <a:p>
            <a:pPr algn="just" rtl="1" eaLnBrk="1" hangingPunct="1">
              <a:lnSpc>
                <a:spcPct val="150000"/>
              </a:lnSpc>
            </a:pPr>
            <a:r>
              <a:rPr lang="fa-IR" altLang="en-US" sz="2400" b="1" dirty="0"/>
              <a:t>خودمراقبتي، عملكردي آگاهانه، آموختني و تنظيمي است كه براي تأمين و تداوم شرايط و منابع لازم براي ادامه حيات و حفظ عملكرد جسمي، رواني، اجتماعي و معنوي و رشد فرد در محدوده طبيعي و متناسب براي حيات و جامعيت عملكرد فرد اعمال مي‌گردد و به خودمراقبتي براي سالم زيستن، مديريت ناخوشي جزيي، خودمراقبتي در بيماري‌هاي مزمن و حاد تقسيم مي‌شود و فرايندي مادام‌العمر و در تمامي دوران‌ها و موقعيت‌هاي زندگي است. </a:t>
            </a:r>
            <a:endParaRPr lang="fa-IR" altLang="en-US" sz="2400" b="1" dirty="0">
              <a:solidFill>
                <a:srgbClr val="FF0000"/>
              </a:solidFill>
            </a:endParaRPr>
          </a:p>
        </p:txBody>
      </p:sp>
    </p:spTree>
    <p:extLst>
      <p:ext uri="{BB962C8B-B14F-4D97-AF65-F5344CB8AC3E}">
        <p14:creationId xmlns:p14="http://schemas.microsoft.com/office/powerpoint/2010/main" val="3697786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33376"/>
            <a:ext cx="8229600" cy="6119813"/>
          </a:xfrm>
        </p:spPr>
        <p:txBody>
          <a:bodyPr rtlCol="0">
            <a:normAutofit lnSpcReduction="10000"/>
          </a:bodyPr>
          <a:lstStyle/>
          <a:p>
            <a:pPr marL="0" indent="0" algn="ctr" rtl="1">
              <a:lnSpc>
                <a:spcPct val="115000"/>
              </a:lnSpc>
              <a:buNone/>
              <a:tabLst>
                <a:tab pos="179705" algn="l"/>
              </a:tabLst>
              <a:defRPr/>
            </a:pPr>
            <a:r>
              <a:rPr lang="fa-IR" b="1" dirty="0">
                <a:solidFill>
                  <a:srgbClr val="FF0000"/>
                </a:solidFill>
                <a:latin typeface="BZar"/>
                <a:ea typeface="Calibri" panose="020F0502020204030204" pitchFamily="34" charset="0"/>
                <a:cs typeface="B Zar" panose="00000400000000000000" pitchFamily="2" charset="-78"/>
              </a:rPr>
              <a:t> </a:t>
            </a:r>
            <a:r>
              <a:rPr lang="ar-SA" b="1" dirty="0">
                <a:solidFill>
                  <a:srgbClr val="FF0000"/>
                </a:solidFill>
                <a:latin typeface="BZar"/>
                <a:ea typeface="Calibri" panose="020F0502020204030204" pitchFamily="34" charset="0"/>
                <a:cs typeface="B Zar" panose="00000400000000000000" pitchFamily="2" charset="-78"/>
              </a:rPr>
              <a:t>فوايد اجراي برنامه ملي خودمراقبتي</a:t>
            </a:r>
            <a:endParaRPr lang="fa-IR" b="1" dirty="0">
              <a:solidFill>
                <a:srgbClr val="FF0000"/>
              </a:solidFill>
              <a:latin typeface="BZar"/>
              <a:ea typeface="Calibri" panose="020F0502020204030204" pitchFamily="34" charset="0"/>
              <a:cs typeface="B Zar" panose="00000400000000000000" pitchFamily="2" charset="-78"/>
            </a:endParaRPr>
          </a:p>
          <a:p>
            <a:pPr marL="457200" algn="justLow" rtl="1">
              <a:lnSpc>
                <a:spcPct val="115000"/>
              </a:lnSpc>
              <a:tabLst>
                <a:tab pos="179705" algn="l"/>
              </a:tabLst>
              <a:defRPr/>
            </a:pPr>
            <a:r>
              <a:rPr lang="fa-IR" sz="2400" b="1" dirty="0">
                <a:latin typeface="BZar"/>
                <a:ea typeface="Calibri" panose="020F0502020204030204" pitchFamily="34" charset="0"/>
                <a:cs typeface="B Zar" panose="00000400000000000000" pitchFamily="2" charset="-78"/>
              </a:rPr>
              <a:t>با اجراي اين برنامه انتظار مي‌رود كه:</a:t>
            </a:r>
            <a:endParaRPr lang="en-US" sz="2400" b="1"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سبك زندگي مردم سالم‌تر شود</a:t>
            </a:r>
            <a:r>
              <a:rPr lang="fa-IR" sz="2100" dirty="0">
                <a:ea typeface="Calibri" panose="020F0502020204030204" pitchFamily="34" charset="0"/>
                <a:cs typeface="B Zar" panose="00000400000000000000" pitchFamily="2" charset="-78"/>
              </a:rPr>
              <a:t>؛</a:t>
            </a:r>
            <a:endParaRPr lang="en-US" sz="2100"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كيفيت زندگي مردم افزايش يابد؛</a:t>
            </a:r>
            <a:r>
              <a:rPr lang="en-US" sz="2100" dirty="0">
                <a:latin typeface="BZar"/>
                <a:ea typeface="Calibri" panose="020F0502020204030204" pitchFamily="34" charset="0"/>
                <a:cs typeface="B Zar" panose="00000400000000000000" pitchFamily="2" charset="-78"/>
              </a:rPr>
              <a:t> </a:t>
            </a:r>
            <a:endParaRPr lang="en-US" sz="2100"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رضايت مردم از خدمات بهداشتي و درماني افزايش يابد؛</a:t>
            </a:r>
            <a:endParaRPr lang="en-US" sz="2100"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از بيماري‌ها پيشگيري اوليه شود و بهره‌وري افراد و قدرت توليد اقتصادي اجتماعي فرهنگي مردم افزايش يابد؛</a:t>
            </a:r>
            <a:r>
              <a:rPr lang="en-US" sz="2100" dirty="0">
                <a:latin typeface="BZar"/>
                <a:ea typeface="Calibri" panose="020F0502020204030204" pitchFamily="34" charset="0"/>
                <a:cs typeface="B Zar" panose="00000400000000000000" pitchFamily="2" charset="-78"/>
              </a:rPr>
              <a:t> </a:t>
            </a:r>
            <a:endParaRPr lang="en-US" sz="2100"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كميت و كيفيت مشاركت مردم در سلامت و مراقبت از بيماري‌ها افزايش يابد؛</a:t>
            </a:r>
            <a:r>
              <a:rPr lang="en-US" sz="2100" dirty="0">
                <a:latin typeface="BZar"/>
                <a:ea typeface="Calibri" panose="020F0502020204030204" pitchFamily="34" charset="0"/>
                <a:cs typeface="B Zar" panose="00000400000000000000" pitchFamily="2" charset="-78"/>
              </a:rPr>
              <a:t> </a:t>
            </a:r>
            <a:endParaRPr lang="en-US" sz="2100"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موقعيت هاي زندگي</a:t>
            </a:r>
            <a:r>
              <a:rPr lang="en-US" sz="2100" dirty="0">
                <a:latin typeface="BZar"/>
                <a:ea typeface="Calibri" panose="020F0502020204030204" pitchFamily="34" charset="0"/>
                <a:cs typeface="B Zar" panose="00000400000000000000" pitchFamily="2" charset="-78"/>
              </a:rPr>
              <a:t>/</a:t>
            </a:r>
            <a:r>
              <a:rPr lang="fa-IR" sz="2100" dirty="0">
                <a:latin typeface="BZar"/>
                <a:ea typeface="Calibri" panose="020F0502020204030204" pitchFamily="34" charset="0"/>
                <a:cs typeface="B Zar" panose="00000400000000000000" pitchFamily="2" charset="-78"/>
              </a:rPr>
              <a:t> تحصيل و كار سالم دركشور افزايش يابد؛</a:t>
            </a:r>
            <a:endParaRPr lang="en-US" sz="2100"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اقدام جامعه براي سلامت افزايش يابد؛</a:t>
            </a:r>
            <a:endParaRPr lang="en-US" sz="2100"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شمار بيماران مبتلا به بيماري‌هاي واگير و غير واگير كاهش يابد؛</a:t>
            </a:r>
            <a:endParaRPr lang="en-US" sz="2100"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مرگ ناشي از بيماري هاي واگير و غير واگير كاهش يابد؛</a:t>
            </a:r>
            <a:endParaRPr lang="en-US" sz="2100" dirty="0">
              <a:ea typeface="Calibri" panose="020F0502020204030204" pitchFamily="34" charset="0"/>
              <a:cs typeface="B Zar" panose="00000400000000000000" pitchFamily="2" charset="-78"/>
            </a:endParaRPr>
          </a:p>
          <a:p>
            <a:pPr algn="justLow" rtl="1">
              <a:lnSpc>
                <a:spcPct val="115000"/>
              </a:lnSpc>
              <a:buFont typeface="Courier New" panose="02070309020205020404" pitchFamily="49" charset="0"/>
              <a:buChar char="o"/>
              <a:tabLst>
                <a:tab pos="179705" algn="l"/>
              </a:tabLst>
              <a:defRPr/>
            </a:pPr>
            <a:r>
              <a:rPr lang="fa-IR" sz="2100" dirty="0">
                <a:latin typeface="BZar"/>
                <a:ea typeface="Calibri" panose="020F0502020204030204" pitchFamily="34" charset="0"/>
                <a:cs typeface="B Zar" panose="00000400000000000000" pitchFamily="2" charset="-78"/>
              </a:rPr>
              <a:t>عوامل خطر مديريت بهينه شود و رفتارهاي مخاطره آميز كاهش يابد؛</a:t>
            </a:r>
            <a:r>
              <a:rPr lang="en-US" sz="2100" dirty="0">
                <a:latin typeface="BZar"/>
                <a:ea typeface="Calibri" panose="020F0502020204030204" pitchFamily="34" charset="0"/>
                <a:cs typeface="B Zar" panose="00000400000000000000" pitchFamily="2" charset="-78"/>
              </a:rPr>
              <a:t> </a:t>
            </a:r>
            <a:endParaRPr lang="en-US" sz="2100" dirty="0">
              <a:ea typeface="Calibri" panose="020F0502020204030204" pitchFamily="34" charset="0"/>
              <a:cs typeface="B Zar" panose="00000400000000000000" pitchFamily="2" charset="-78"/>
            </a:endParaRPr>
          </a:p>
          <a:p>
            <a:pPr marL="0" indent="0" algn="justLow" rtl="1">
              <a:lnSpc>
                <a:spcPct val="115000"/>
              </a:lnSpc>
              <a:buNone/>
              <a:tabLst>
                <a:tab pos="179705" algn="l"/>
              </a:tabLst>
              <a:defRPr/>
            </a:pPr>
            <a:endParaRPr lang="en-US" b="1" dirty="0">
              <a:solidFill>
                <a:srgbClr val="FF0000"/>
              </a:solidFill>
              <a:ea typeface="Calibri" panose="020F0502020204030204" pitchFamily="34" charset="0"/>
              <a:cs typeface="B Zar" panose="00000400000000000000" pitchFamily="2" charset="-78"/>
            </a:endParaRPr>
          </a:p>
          <a:p>
            <a:pPr algn="just" rtl="1">
              <a:defRPr/>
            </a:pPr>
            <a:endParaRPr lang="fa-IR" sz="2000" b="1" dirty="0"/>
          </a:p>
        </p:txBody>
      </p:sp>
    </p:spTree>
    <p:extLst>
      <p:ext uri="{BB962C8B-B14F-4D97-AF65-F5344CB8AC3E}">
        <p14:creationId xmlns:p14="http://schemas.microsoft.com/office/powerpoint/2010/main" val="4177751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48149" y="1763487"/>
            <a:ext cx="6962502" cy="3931920"/>
          </a:xfrm>
        </p:spPr>
        <p:txBody>
          <a:bodyPr/>
          <a:lstStyle/>
          <a:p>
            <a:pPr algn="ctr">
              <a:lnSpc>
                <a:spcPct val="115000"/>
              </a:lnSpc>
              <a:spcAft>
                <a:spcPts val="1000"/>
              </a:spcAft>
            </a:pPr>
            <a:r>
              <a:rPr lang="en-US" altLang="en-US" b="1" u="sng" dirty="0">
                <a:solidFill>
                  <a:schemeClr val="accent5">
                    <a:lumMod val="50000"/>
                  </a:schemeClr>
                </a:solidFill>
                <a:latin typeface="Calibri" panose="020F0502020204030204" pitchFamily="34" charset="0"/>
                <a:cs typeface="Arial" panose="020B0604020202020204" pitchFamily="34" charset="0"/>
                <a:hlinkClick r:id="rId2"/>
              </a:rPr>
              <a:t>http://health.behdasht.gov.ir</a:t>
            </a:r>
            <a:r>
              <a:rPr lang="fa-IR" altLang="en-US" b="1" u="sng" dirty="0">
                <a:solidFill>
                  <a:schemeClr val="accent5">
                    <a:lumMod val="50000"/>
                  </a:schemeClr>
                </a:solidFill>
                <a:latin typeface="Calibri" panose="020F0502020204030204" pitchFamily="34" charset="0"/>
                <a:hlinkClick r:id="rId2"/>
              </a:rPr>
              <a:t>/</a:t>
            </a:r>
            <a:endParaRPr lang="fa-IR" altLang="en-US" b="1" u="sng" dirty="0">
              <a:solidFill>
                <a:schemeClr val="accent5">
                  <a:lumMod val="50000"/>
                </a:schemeClr>
              </a:solidFill>
              <a:latin typeface="Calibri" panose="020F0502020204030204" pitchFamily="34" charset="0"/>
            </a:endParaRPr>
          </a:p>
          <a:p>
            <a:pPr algn="ctr" rtl="1">
              <a:lnSpc>
                <a:spcPct val="115000"/>
              </a:lnSpc>
              <a:spcAft>
                <a:spcPts val="1000"/>
              </a:spcAft>
            </a:pPr>
            <a:r>
              <a:rPr lang="fa-IR" altLang="en-US" sz="1800" b="1" dirty="0">
                <a:solidFill>
                  <a:srgbClr val="000000"/>
                </a:solidFill>
                <a:latin typeface="Calibri" panose="020F0502020204030204" pitchFamily="34" charset="0"/>
              </a:rPr>
              <a:t>پایگاه اطلاع رسانی معاونت بهداشت وزارت بهداشت درمان و آموزش پزشکی</a:t>
            </a:r>
          </a:p>
          <a:p>
            <a:pPr algn="ctr" rtl="1">
              <a:lnSpc>
                <a:spcPct val="115000"/>
              </a:lnSpc>
              <a:spcAft>
                <a:spcPts val="1000"/>
              </a:spcAft>
            </a:pPr>
            <a:r>
              <a:rPr lang="fa-IR" altLang="en-US" sz="1800" b="1" dirty="0">
                <a:solidFill>
                  <a:srgbClr val="000000"/>
                </a:solidFill>
                <a:latin typeface="Calibri" panose="020F0502020204030204" pitchFamily="34" charset="0"/>
              </a:rPr>
              <a:t>کانال آپارات سفیران سلامت گیلان</a:t>
            </a:r>
          </a:p>
          <a:p>
            <a:pPr marL="0" indent="0">
              <a:buNone/>
            </a:pPr>
            <a:r>
              <a:rPr lang="en-US" b="1" u="sng" dirty="0">
                <a:solidFill>
                  <a:srgbClr val="0000FF"/>
                </a:solidFill>
                <a:latin typeface="Calibri" panose="020F0502020204030204" pitchFamily="34" charset="0"/>
                <a:cs typeface="Arial" panose="020B0604020202020204" pitchFamily="34" charset="0"/>
              </a:rPr>
              <a:t>https://www.aparat.com/safiran.salamat</a:t>
            </a:r>
          </a:p>
        </p:txBody>
      </p:sp>
      <p:sp>
        <p:nvSpPr>
          <p:cNvPr id="4" name="Rectangle 3"/>
          <p:cNvSpPr/>
          <p:nvPr/>
        </p:nvSpPr>
        <p:spPr>
          <a:xfrm>
            <a:off x="3814354" y="1175656"/>
            <a:ext cx="4898572" cy="369332"/>
          </a:xfrm>
          <a:prstGeom prst="rect">
            <a:avLst/>
          </a:prstGeom>
        </p:spPr>
        <p:txBody>
          <a:bodyPr wrap="square">
            <a:spAutoFit/>
          </a:bodyPr>
          <a:lstStyle/>
          <a:p>
            <a:r>
              <a:rPr lang="fa-IR" altLang="en-US" b="1" dirty="0">
                <a:solidFill>
                  <a:srgbClr val="1F497D"/>
                </a:solidFill>
              </a:rPr>
              <a:t>سایت های آموزشی و اطلاع رسانی سلامت</a:t>
            </a:r>
            <a:endParaRPr lang="en-US" dirty="0"/>
          </a:p>
        </p:txBody>
      </p:sp>
    </p:spTree>
    <p:extLst>
      <p:ext uri="{BB962C8B-B14F-4D97-AF65-F5344CB8AC3E}">
        <p14:creationId xmlns:p14="http://schemas.microsoft.com/office/powerpoint/2010/main" val="2245278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descr="2010.1 1024x768 (18).jpg"/>
          <p:cNvPicPr>
            <a:picLocks noChangeAspect="1"/>
          </p:cNvPicPr>
          <p:nvPr/>
        </p:nvPicPr>
        <p:blipFill>
          <a:blip r:embed="rId2" cstate="print"/>
          <a:stretch>
            <a:fillRect/>
          </a:stretch>
        </p:blipFill>
        <p:spPr>
          <a:xfrm>
            <a:off x="0" y="0"/>
            <a:ext cx="12192000" cy="6858000"/>
          </a:xfrm>
          <a:prstGeom prst="rect">
            <a:avLst/>
          </a:prstGeom>
        </p:spPr>
      </p:pic>
      <p:sp>
        <p:nvSpPr>
          <p:cNvPr id="5" name="TextBox 4"/>
          <p:cNvSpPr txBox="1"/>
          <p:nvPr/>
        </p:nvSpPr>
        <p:spPr>
          <a:xfrm>
            <a:off x="6518366" y="640080"/>
            <a:ext cx="5238205" cy="584775"/>
          </a:xfrm>
          <a:prstGeom prst="rect">
            <a:avLst/>
          </a:prstGeom>
          <a:noFill/>
        </p:spPr>
        <p:txBody>
          <a:bodyPr wrap="square" rtlCol="0">
            <a:spAutoFit/>
          </a:bodyPr>
          <a:lstStyle/>
          <a:p>
            <a:r>
              <a:rPr lang="fa-IR" sz="3200" dirty="0">
                <a:solidFill>
                  <a:schemeClr val="bg2"/>
                </a:solidFill>
              </a:rPr>
              <a:t>با آرزوی سلامت و شادابی برای شما</a:t>
            </a:r>
            <a:endParaRPr lang="en-US" sz="3200" dirty="0">
              <a:solidFill>
                <a:schemeClr val="bg2"/>
              </a:solidFill>
            </a:endParaRPr>
          </a:p>
        </p:txBody>
      </p:sp>
    </p:spTree>
    <p:extLst>
      <p:ext uri="{BB962C8B-B14F-4D97-AF65-F5344CB8AC3E}">
        <p14:creationId xmlns:p14="http://schemas.microsoft.com/office/powerpoint/2010/main" val="2531618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Tree>
    <p:extLst>
      <p:ext uri="{BB962C8B-B14F-4D97-AF65-F5344CB8AC3E}">
        <p14:creationId xmlns:p14="http://schemas.microsoft.com/office/powerpoint/2010/main" val="3957357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4010296"/>
            <a:ext cx="9296400" cy="2847703"/>
          </a:xfrm>
        </p:spPr>
        <p:txBody>
          <a:bodyPr>
            <a:normAutofit/>
          </a:bodyPr>
          <a:lstStyle/>
          <a:p>
            <a:pPr algn="ctr"/>
            <a:r>
              <a:rPr lang="fa-IR" b="1" dirty="0">
                <a:solidFill>
                  <a:schemeClr val="tx1"/>
                </a:solidFill>
                <a:latin typeface="Arial" panose="020B0604020202020204" pitchFamily="34" charset="0"/>
              </a:rPr>
              <a:t>صفوی-کارشناس آموزش و ارتقای سلامت معاونت بهداشتی استان گیلان </a:t>
            </a:r>
          </a:p>
        </p:txBody>
      </p:sp>
      <p:sp>
        <p:nvSpPr>
          <p:cNvPr id="4" name="Bevel 3"/>
          <p:cNvSpPr/>
          <p:nvPr/>
        </p:nvSpPr>
        <p:spPr>
          <a:xfrm>
            <a:off x="1841863" y="613955"/>
            <a:ext cx="8826137" cy="2220685"/>
          </a:xfrm>
          <a:prstGeom prst="beve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000" dirty="0">
                <a:solidFill>
                  <a:schemeClr val="tx1"/>
                </a:solidFill>
                <a:latin typeface="IRAmir" panose="02000503000000020002" pitchFamily="2" charset="-78"/>
                <a:cs typeface="B Titr" panose="00000700000000000000" pitchFamily="2" charset="-78"/>
              </a:rPr>
              <a:t>مدیریت اینفودمی</a:t>
            </a:r>
            <a:endParaRPr lang="en-US" sz="4000" dirty="0">
              <a:solidFill>
                <a:schemeClr val="tx1"/>
              </a:solidFill>
              <a:cs typeface="B Titr" panose="00000700000000000000" pitchFamily="2" charset="-78"/>
            </a:endParaRPr>
          </a:p>
        </p:txBody>
      </p:sp>
    </p:spTree>
    <p:extLst>
      <p:ext uri="{BB962C8B-B14F-4D97-AF65-F5344CB8AC3E}">
        <p14:creationId xmlns:p14="http://schemas.microsoft.com/office/powerpoint/2010/main" val="2176591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evel 3"/>
          <p:cNvSpPr/>
          <p:nvPr/>
        </p:nvSpPr>
        <p:spPr>
          <a:xfrm>
            <a:off x="1841863" y="2325189"/>
            <a:ext cx="8826137" cy="2416628"/>
          </a:xfrm>
          <a:prstGeom prst="bevel">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000" b="1" dirty="0">
                <a:solidFill>
                  <a:schemeClr val="tx1"/>
                </a:solidFill>
                <a:latin typeface="IRAmir" panose="02000503000000020002" pitchFamily="2" charset="-78"/>
                <a:cs typeface="B Titr" panose="00000700000000000000" pitchFamily="2" charset="-78"/>
              </a:rPr>
              <a:t>تعریف اینفودمی</a:t>
            </a:r>
            <a:endParaRPr lang="en-US" sz="4000" b="1" dirty="0">
              <a:solidFill>
                <a:schemeClr val="tx1"/>
              </a:solidFill>
              <a:cs typeface="B Titr" panose="00000700000000000000" pitchFamily="2" charset="-78"/>
            </a:endParaRPr>
          </a:p>
        </p:txBody>
      </p:sp>
    </p:spTree>
    <p:extLst>
      <p:ext uri="{BB962C8B-B14F-4D97-AF65-F5344CB8AC3E}">
        <p14:creationId xmlns:p14="http://schemas.microsoft.com/office/powerpoint/2010/main" val="338429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624" y="0"/>
            <a:ext cx="14877547" cy="900953"/>
          </a:xfrm>
        </p:spPr>
        <p:txBody>
          <a:bodyPr>
            <a:normAutofit/>
          </a:bodyPr>
          <a:lstStyle/>
          <a:p>
            <a:pPr algn="ctr"/>
            <a:r>
              <a:rPr lang="fa-IR" sz="3200" b="1" dirty="0">
                <a:latin typeface="Arial" panose="020B0604020202020204" pitchFamily="34" charset="0"/>
                <a:cs typeface="Arial" panose="020B0604020202020204" pitchFamily="34" charset="0"/>
              </a:rPr>
              <a:t>تعریف اینفودمی</a:t>
            </a:r>
          </a:p>
        </p:txBody>
      </p:sp>
      <p:sp>
        <p:nvSpPr>
          <p:cNvPr id="3" name="Content Placeholder 2"/>
          <p:cNvSpPr>
            <a:spLocks noGrp="1"/>
          </p:cNvSpPr>
          <p:nvPr>
            <p:ph idx="1"/>
          </p:nvPr>
        </p:nvSpPr>
        <p:spPr>
          <a:xfrm>
            <a:off x="1057049" y="1321094"/>
            <a:ext cx="9720073" cy="4838122"/>
          </a:xfrm>
        </p:spPr>
        <p:txBody>
          <a:bodyPr>
            <a:noAutofit/>
          </a:bodyPr>
          <a:lstStyle/>
          <a:p>
            <a:pPr algn="just" rtl="1">
              <a:buFont typeface="Arial" panose="020B0604020202020204" pitchFamily="34" charset="0"/>
              <a:buChar char="•"/>
            </a:pPr>
            <a:r>
              <a:rPr lang="ar-SA" dirty="0">
                <a:latin typeface="Arial" panose="020B0604020202020204" pitchFamily="34" charset="0"/>
                <a:cs typeface="Arial" panose="020B0604020202020204" pitchFamily="34" charset="0"/>
              </a:rPr>
              <a:t>اینفودمی حجم عظیمی از اطلاعات درست ونادرست است که وقتی در کنارهم قرار می</a:t>
            </a:r>
            <a:r>
              <a:rPr lang="fa-IR" dirty="0">
                <a:latin typeface="Arial" panose="020B0604020202020204" pitchFamily="34" charset="0"/>
                <a:cs typeface="Arial" panose="020B0604020202020204" pitchFamily="34" charset="0"/>
              </a:rPr>
              <a:t>‌</a:t>
            </a:r>
            <a:r>
              <a:rPr lang="ar-SA" dirty="0">
                <a:latin typeface="Arial" panose="020B0604020202020204" pitchFamily="34" charset="0"/>
                <a:cs typeface="Arial" panose="020B0604020202020204" pitchFamily="34" charset="0"/>
              </a:rPr>
              <a:t>گیرند و به مردم ارائه می شوند موجب می شوند مردم نتوانند سره را از ناسره تشخیص بدهند</a:t>
            </a:r>
            <a:r>
              <a:rPr lang="fa-IR"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algn="just" rtl="1">
              <a:buFont typeface="Arial" panose="020B0604020202020204" pitchFamily="34" charset="0"/>
              <a:buChar char="•"/>
            </a:pPr>
            <a:r>
              <a:rPr lang="ar-SA" dirty="0">
                <a:latin typeface="Arial" panose="020B0604020202020204" pitchFamily="34" charset="0"/>
                <a:cs typeface="Arial" panose="020B0604020202020204" pitchFamily="34" charset="0"/>
              </a:rPr>
              <a:t>اینفودمی (</a:t>
            </a:r>
            <a:r>
              <a:rPr lang="en-US" dirty="0" err="1">
                <a:latin typeface="Arial" panose="020B0604020202020204" pitchFamily="34" charset="0"/>
                <a:cs typeface="Arial" panose="020B0604020202020204" pitchFamily="34" charset="0"/>
              </a:rPr>
              <a:t>infodemic</a:t>
            </a:r>
            <a:r>
              <a:rPr lang="ar-SA" dirty="0">
                <a:latin typeface="Arial" panose="020B0604020202020204" pitchFamily="34" charset="0"/>
                <a:cs typeface="Arial" panose="020B0604020202020204" pitchFamily="34" charset="0"/>
              </a:rPr>
              <a:t>) همه‌گیری اطلاعات است تا آن حد که راه حل‌یابی برای مسئله را دشوارمی‌کند</a:t>
            </a:r>
            <a:r>
              <a:rPr lang="en-US" dirty="0">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 حرف‌های بی‌پایه به اندازه خطر تکثیر خود </a:t>
            </a:r>
            <a:r>
              <a:rPr lang="fa-IR" dirty="0">
                <a:latin typeface="Arial" panose="020B0604020202020204" pitchFamily="34" charset="0"/>
                <a:cs typeface="Arial" panose="020B0604020202020204" pitchFamily="34" charset="0"/>
              </a:rPr>
              <a:t>ویروس</a:t>
            </a:r>
            <a:r>
              <a:rPr lang="ar-SA" dirty="0">
                <a:latin typeface="Arial" panose="020B0604020202020204" pitchFamily="34" charset="0"/>
                <a:cs typeface="Arial" panose="020B0604020202020204" pitchFamily="34" charset="0"/>
              </a:rPr>
              <a:t> خطرناک و مهم است</a:t>
            </a:r>
            <a:r>
              <a:rPr lang="fa-IR"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algn="just" rtl="1"/>
            <a:r>
              <a:rPr lang="en-US" dirty="0" err="1">
                <a:latin typeface="Arial" panose="020B0604020202020204" pitchFamily="34" charset="0"/>
                <a:cs typeface="Arial" panose="020B0604020202020204" pitchFamily="34" charset="0"/>
              </a:rPr>
              <a:t>Infodemic</a:t>
            </a:r>
            <a:r>
              <a:rPr lang="en-US" dirty="0">
                <a:latin typeface="Arial" panose="020B0604020202020204" pitchFamily="34" charset="0"/>
                <a:cs typeface="Arial" panose="020B0604020202020204" pitchFamily="34" charset="0"/>
              </a:rPr>
              <a:t>: A situation in which a lot of false information is being spread in a way that is harmful.</a:t>
            </a:r>
          </a:p>
          <a:p>
            <a:pPr algn="just" rtl="1"/>
            <a:r>
              <a:rPr lang="ar-SA" dirty="0">
                <a:latin typeface="Arial" panose="020B0604020202020204" pitchFamily="34" charset="0"/>
                <a:cs typeface="Arial" panose="020B0604020202020204" pitchFamily="34" charset="0"/>
              </a:rPr>
              <a:t>شرایطی که در آن حجم انبوهی از </a:t>
            </a:r>
            <a:r>
              <a:rPr lang="ar-SA" dirty="0">
                <a:solidFill>
                  <a:srgbClr val="FF0000"/>
                </a:solidFill>
                <a:latin typeface="Arial" panose="020B0604020202020204" pitchFamily="34" charset="0"/>
                <a:cs typeface="Arial" panose="020B0604020202020204" pitchFamily="34" charset="0"/>
              </a:rPr>
              <a:t>اطلاعات غلط </a:t>
            </a:r>
            <a:r>
              <a:rPr lang="ar-SA" dirty="0">
                <a:latin typeface="Arial" panose="020B0604020202020204" pitchFamily="34" charset="0"/>
                <a:cs typeface="Arial" panose="020B0604020202020204" pitchFamily="34" charset="0"/>
              </a:rPr>
              <a:t>به نحوی مضرّ منتشر شده باشد.</a:t>
            </a:r>
            <a:endParaRPr lang="en-US" dirty="0">
              <a:latin typeface="Arial" panose="020B0604020202020204" pitchFamily="34" charset="0"/>
              <a:cs typeface="Arial" panose="020B0604020202020204" pitchFamily="34" charset="0"/>
            </a:endParaRPr>
          </a:p>
          <a:p>
            <a:endParaRPr lang="fa-IR" sz="3200" dirty="0">
              <a:latin typeface="IRBadr" panose="02000506000000020002" pitchFamily="2" charset="-78"/>
              <a:cs typeface="IRBadr" panose="02000506000000020002" pitchFamily="2" charset="-78"/>
            </a:endParaRPr>
          </a:p>
        </p:txBody>
      </p:sp>
    </p:spTree>
    <p:extLst>
      <p:ext uri="{BB962C8B-B14F-4D97-AF65-F5344CB8AC3E}">
        <p14:creationId xmlns:p14="http://schemas.microsoft.com/office/powerpoint/2010/main" val="1863336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8044" y="0"/>
            <a:ext cx="4254619" cy="1255694"/>
          </a:xfrm>
        </p:spPr>
        <p:txBody>
          <a:bodyPr>
            <a:normAutofit/>
          </a:bodyPr>
          <a:lstStyle/>
          <a:p>
            <a:r>
              <a:rPr lang="fa-IR" sz="3200" dirty="0">
                <a:latin typeface="IRAmir" panose="02000503000000020002" pitchFamily="2" charset="-78"/>
                <a:cs typeface="B Titr" panose="00000700000000000000" pitchFamily="2" charset="-78"/>
              </a:rPr>
              <a:t>مراحل پیشرفت اینفودمی</a:t>
            </a:r>
          </a:p>
        </p:txBody>
      </p:sp>
      <p:sp>
        <p:nvSpPr>
          <p:cNvPr id="3" name="Content Placeholder 2"/>
          <p:cNvSpPr>
            <a:spLocks noGrp="1"/>
          </p:cNvSpPr>
          <p:nvPr>
            <p:ph idx="1"/>
          </p:nvPr>
        </p:nvSpPr>
        <p:spPr>
          <a:xfrm>
            <a:off x="945932" y="1255694"/>
            <a:ext cx="10752082" cy="1322413"/>
          </a:xfrm>
        </p:spPr>
        <p:txBody>
          <a:bodyPr>
            <a:noAutofit/>
          </a:bodyPr>
          <a:lstStyle/>
          <a:p>
            <a:pPr algn="just" rtl="1"/>
            <a:r>
              <a:rPr lang="ar-SA" sz="2800" dirty="0">
                <a:latin typeface="IRBadr" panose="02000506000000020002" pitchFamily="2" charset="-78"/>
                <a:cs typeface="IRBadr" panose="02000506000000020002" pitchFamily="2" charset="-78"/>
              </a:rPr>
              <a:t>پس از واژه ‌اینفودمی  با اینفو چند واژه دیگر ساخته ‌شد؛ مانند اینفومانیا  به معنی جنون اطلاعات و اینفودایِت  به معنای رژیم اطلاعات؛ یعنی افراد ترجیح دادند که دیگر گرفتار اطلاعات نشوند</a:t>
            </a:r>
            <a:endParaRPr lang="en-US" sz="2800" dirty="0">
              <a:latin typeface="IRBadr" panose="02000506000000020002" pitchFamily="2" charset="-78"/>
              <a:cs typeface="IRBadr" panose="02000506000000020002" pitchFamily="2" charset="-78"/>
            </a:endParaRPr>
          </a:p>
        </p:txBody>
      </p:sp>
      <p:graphicFrame>
        <p:nvGraphicFramePr>
          <p:cNvPr id="4" name="Diagram 3"/>
          <p:cNvGraphicFramePr/>
          <p:nvPr>
            <p:extLst>
              <p:ext uri="{D42A27DB-BD31-4B8C-83A1-F6EECF244321}">
                <p14:modId xmlns:p14="http://schemas.microsoft.com/office/powerpoint/2010/main" val="2949623233"/>
              </p:ext>
            </p:extLst>
          </p:nvPr>
        </p:nvGraphicFramePr>
        <p:xfrm>
          <a:off x="809897" y="1255694"/>
          <a:ext cx="10985863"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4234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5476" y="1048405"/>
            <a:ext cx="10468302" cy="5383927"/>
          </a:xfrm>
        </p:spPr>
        <p:txBody>
          <a:bodyPr>
            <a:noAutofit/>
          </a:bodyPr>
          <a:lstStyle/>
          <a:p>
            <a:pPr algn="just" rtl="1">
              <a:buFont typeface="Wingdings" panose="05000000000000000000" pitchFamily="2" charset="2"/>
              <a:buChar char="ü"/>
            </a:pPr>
            <a:r>
              <a:rPr lang="ar-SA" dirty="0">
                <a:latin typeface="Arial" panose="020B0604020202020204" pitchFamily="34" charset="0"/>
                <a:cs typeface="Arial" panose="020B0604020202020204" pitchFamily="34" charset="0"/>
              </a:rPr>
              <a:t>در اپیدمی ها هر حرفی نباید به مردم گفته شود زیرا انتشار هر خبری ممکن است نه تنها کمکی به مقابله با اپیدمی نکند، بلکه باعث شعله ور تر شدن آتش اپیدمی شود ولی برخی اخبار واطلاعات هم باید به اطلاع مردم برسد تمییز دادن اینکه چه اخبار و اطلاعاتی باید به مردم گفته شود و کدام ناگفته بماند با نظام مدیرت اپیدمی یا مدیریت نظام سلامت است که با حضور متخصص مرتبط تصمیم به انتشار یا عدم انتشار آن گرفته می شود.	</a:t>
            </a:r>
            <a:endParaRPr lang="en-US" dirty="0">
              <a:latin typeface="Arial" panose="020B0604020202020204" pitchFamily="34" charset="0"/>
              <a:cs typeface="Arial" panose="020B0604020202020204" pitchFamily="34" charset="0"/>
            </a:endParaRPr>
          </a:p>
          <a:p>
            <a:pPr algn="just" rtl="1">
              <a:buFont typeface="Wingdings" panose="05000000000000000000" pitchFamily="2" charset="2"/>
              <a:buChar char="ü"/>
            </a:pPr>
            <a:r>
              <a:rPr lang="fa-IR" dirty="0">
                <a:latin typeface="Arial" panose="020B0604020202020204" pitchFamily="34" charset="0"/>
                <a:cs typeface="Arial" panose="020B0604020202020204" pitchFamily="34" charset="0"/>
              </a:rPr>
              <a:t>در گذشته به تفکر انتقادی  نیاز داشتیم الان گفته می شود که حتی باید از تفکر انتقادی هم فاصله بگیریم چون تفکر انتقادی هم از عهده این حجم اطلاعات و ارتباطات برنمی‌آید. زیرا دچار اصطلاحی به نام اضافه ‌بار شناختی شده ایم که مخصوصا در شبکه‌های اجتماعی فراوان است بخصوص وقتی زبان مورد استفاده سرشار ازاصطلاحات فنی علمی پزشکی و واژگان فنی باشد.</a:t>
            </a:r>
          </a:p>
        </p:txBody>
      </p:sp>
    </p:spTree>
    <p:extLst>
      <p:ext uri="{BB962C8B-B14F-4D97-AF65-F5344CB8AC3E}">
        <p14:creationId xmlns:p14="http://schemas.microsoft.com/office/powerpoint/2010/main" val="2570621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2664823" y="2325189"/>
            <a:ext cx="7876903" cy="3148148"/>
          </a:xfrm>
          <a:prstGeom prst="wedgeRectCallou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solidFill>
                  <a:schemeClr val="tx1"/>
                </a:solidFill>
                <a:cs typeface="B Titr" panose="00000700000000000000" pitchFamily="2" charset="-78"/>
              </a:rPr>
              <a:t>حل چالش اینفودمی به مشارکت اجتماعی نیاز دارد.</a:t>
            </a:r>
            <a:endParaRPr lang="en-US" sz="3200" b="1" dirty="0">
              <a:solidFill>
                <a:schemeClr val="tx1"/>
              </a:solidFill>
              <a:cs typeface="B Titr" panose="00000700000000000000" pitchFamily="2" charset="-78"/>
            </a:endParaRPr>
          </a:p>
        </p:txBody>
      </p:sp>
    </p:spTree>
    <p:extLst>
      <p:ext uri="{BB962C8B-B14F-4D97-AF65-F5344CB8AC3E}">
        <p14:creationId xmlns:p14="http://schemas.microsoft.com/office/powerpoint/2010/main" val="3249421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20914" t="25982" r="23268" b="36161"/>
          <a:stretch/>
        </p:blipFill>
        <p:spPr>
          <a:xfrm>
            <a:off x="1444738" y="809898"/>
            <a:ext cx="9645628" cy="5029200"/>
          </a:xfrm>
          <a:prstGeom prst="rect">
            <a:avLst/>
          </a:prstGeom>
        </p:spPr>
      </p:pic>
    </p:spTree>
    <p:extLst>
      <p:ext uri="{BB962C8B-B14F-4D97-AF65-F5344CB8AC3E}">
        <p14:creationId xmlns:p14="http://schemas.microsoft.com/office/powerpoint/2010/main" val="3148119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291</TotalTime>
  <Words>958</Words>
  <Application>Microsoft Office PowerPoint</Application>
  <PresentationFormat>Widescreen</PresentationFormat>
  <Paragraphs>64</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BZar</vt:lpstr>
      <vt:lpstr>Calibri</vt:lpstr>
      <vt:lpstr>Calibri Light</vt:lpstr>
      <vt:lpstr>Courier New</vt:lpstr>
      <vt:lpstr>IRAmir</vt:lpstr>
      <vt:lpstr>IRBadr</vt:lpstr>
      <vt:lpstr>Wingdings</vt:lpstr>
      <vt:lpstr>Office Theme</vt:lpstr>
      <vt:lpstr>PowerPoint Presentation</vt:lpstr>
      <vt:lpstr>PowerPoint Presentation</vt:lpstr>
      <vt:lpstr>PowerPoint Presentation</vt:lpstr>
      <vt:lpstr>PowerPoint Presentation</vt:lpstr>
      <vt:lpstr>تعریف اینفودمی</vt:lpstr>
      <vt:lpstr>مراحل پیشرفت اینفودمی</vt:lpstr>
      <vt:lpstr>PowerPoint Presentation</vt:lpstr>
      <vt:lpstr>PowerPoint Presentation</vt:lpstr>
      <vt:lpstr>PowerPoint Presentation</vt:lpstr>
      <vt:lpstr>PowerPoint Presentation</vt:lpstr>
      <vt:lpstr>اشکال اینفودمی</vt:lpstr>
      <vt:lpstr>PowerPoint Presentation</vt:lpstr>
      <vt:lpstr>PowerPoint Presentation</vt:lpstr>
      <vt:lpstr>PowerPoint Presentation</vt:lpstr>
      <vt:lpstr>PowerPoint Presentation</vt:lpstr>
      <vt:lpstr>خود مراقبتی</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اینفودمی و سواد سلامت</dc:title>
  <dc:creator>Habib RasiTehrani</dc:creator>
  <cp:lastModifiedBy>kh.shaker</cp:lastModifiedBy>
  <cp:revision>53</cp:revision>
  <cp:lastPrinted>2023-09-18T05:53:57Z</cp:lastPrinted>
  <dcterms:created xsi:type="dcterms:W3CDTF">2022-02-22T05:18:08Z</dcterms:created>
  <dcterms:modified xsi:type="dcterms:W3CDTF">2025-07-12T04:22:30Z</dcterms:modified>
</cp:coreProperties>
</file>